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92" r:id="rId3"/>
    <p:sldId id="293" r:id="rId4"/>
    <p:sldId id="294" r:id="rId5"/>
    <p:sldId id="257" r:id="rId6"/>
    <p:sldId id="258" r:id="rId7"/>
    <p:sldId id="259" r:id="rId8"/>
    <p:sldId id="260" r:id="rId9"/>
    <p:sldId id="261" r:id="rId10"/>
    <p:sldId id="262" r:id="rId11"/>
    <p:sldId id="283"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84" r:id="rId29"/>
    <p:sldId id="279" r:id="rId30"/>
    <p:sldId id="295" r:id="rId31"/>
    <p:sldId id="286" r:id="rId32"/>
    <p:sldId id="285" r:id="rId33"/>
    <p:sldId id="280" r:id="rId34"/>
    <p:sldId id="281" r:id="rId35"/>
    <p:sldId id="282" r:id="rId36"/>
    <p:sldId id="287" r:id="rId37"/>
    <p:sldId id="288" r:id="rId38"/>
    <p:sldId id="291" r:id="rId39"/>
    <p:sldId id="290" r:id="rId40"/>
    <p:sldId id="289" r:id="rId4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8" d="100"/>
          <a:sy n="48" d="100"/>
        </p:scale>
        <p:origin x="-1315"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13/03/1438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13/03/1438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13/03/1438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13/03/1438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13/03/1438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13/03/1438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13/03/1438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13/03/1438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13/03/1438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13/03/1438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13/03/1438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13/03/1438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3140968"/>
            <a:ext cx="7772400" cy="1470025"/>
          </a:xfrm>
        </p:spPr>
        <p:txBody>
          <a:bodyPr>
            <a:noAutofit/>
          </a:bodyPr>
          <a:lstStyle/>
          <a:p>
            <a:r>
              <a:rPr lang="en-US" sz="8800" b="1" dirty="0">
                <a:solidFill>
                  <a:srgbClr val="C00000"/>
                </a:solidFill>
              </a:rPr>
              <a:t>Anxiolytic and hypnotic drugs</a:t>
            </a:r>
            <a:r>
              <a:rPr lang="en-US" sz="8800" dirty="0">
                <a:solidFill>
                  <a:srgbClr val="C00000"/>
                </a:solidFill>
              </a:rPr>
              <a:t/>
            </a:r>
            <a:br>
              <a:rPr lang="en-US" sz="8800" dirty="0">
                <a:solidFill>
                  <a:srgbClr val="C00000"/>
                </a:solidFill>
              </a:rPr>
            </a:br>
            <a:endParaRPr lang="en-US" sz="8800" dirty="0">
              <a:solidFill>
                <a:srgbClr val="C00000"/>
              </a:solidFill>
            </a:endParaRPr>
          </a:p>
        </p:txBody>
      </p:sp>
    </p:spTree>
    <p:extLst>
      <p:ext uri="{BB962C8B-B14F-4D97-AF65-F5344CB8AC3E}">
        <p14:creationId xmlns:p14="http://schemas.microsoft.com/office/powerpoint/2010/main" val="29884046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13792"/>
            <a:ext cx="8229600" cy="1143000"/>
          </a:xfrm>
        </p:spPr>
        <p:txBody>
          <a:bodyPr>
            <a:noAutofit/>
          </a:bodyPr>
          <a:lstStyle/>
          <a:p>
            <a:r>
              <a:rPr lang="en-US" b="1" dirty="0">
                <a:solidFill>
                  <a:srgbClr val="FF0000"/>
                </a:solidFill>
              </a:rPr>
              <a:t>Mechanism of action</a:t>
            </a:r>
            <a:r>
              <a:rPr lang="en-US" dirty="0">
                <a:solidFill>
                  <a:srgbClr val="FF0000"/>
                </a:solidFill>
              </a:rPr>
              <a:t> </a:t>
            </a:r>
            <a:br>
              <a:rPr lang="en-US" dirty="0">
                <a:solidFill>
                  <a:srgbClr val="FF0000"/>
                </a:solidFill>
              </a:rPr>
            </a:br>
            <a:endParaRPr lang="en-US" dirty="0">
              <a:solidFill>
                <a:srgbClr val="FF0000"/>
              </a:solidFill>
            </a:endParaRPr>
          </a:p>
        </p:txBody>
      </p:sp>
      <p:sp>
        <p:nvSpPr>
          <p:cNvPr id="3" name="عنصر نائب للمحتوى 2"/>
          <p:cNvSpPr>
            <a:spLocks noGrp="1"/>
          </p:cNvSpPr>
          <p:nvPr>
            <p:ph idx="1"/>
          </p:nvPr>
        </p:nvSpPr>
        <p:spPr>
          <a:xfrm>
            <a:off x="-36512" y="1423317"/>
            <a:ext cx="9073008" cy="4525963"/>
          </a:xfrm>
        </p:spPr>
        <p:txBody>
          <a:bodyPr>
            <a:noAutofit/>
          </a:bodyPr>
          <a:lstStyle/>
          <a:p>
            <a:pPr algn="just" rtl="0"/>
            <a:r>
              <a:rPr lang="en-US" sz="3600" dirty="0" smtClean="0"/>
              <a:t>The </a:t>
            </a:r>
            <a:r>
              <a:rPr lang="en-US" sz="3600" dirty="0"/>
              <a:t>targets for benzodiazepine actions are the γ-</a:t>
            </a:r>
            <a:r>
              <a:rPr lang="en-US" sz="3600" dirty="0" err="1"/>
              <a:t>aminobutyric</a:t>
            </a:r>
            <a:r>
              <a:rPr lang="en-US" sz="3600" dirty="0"/>
              <a:t> acid (GABAA)receptors neuronal membranes in CNS. </a:t>
            </a:r>
            <a:endParaRPr lang="en-US" sz="3600" dirty="0" smtClean="0"/>
          </a:p>
          <a:p>
            <a:pPr algn="just" rtl="0"/>
            <a:r>
              <a:rPr lang="en-US" sz="3600" dirty="0" smtClean="0"/>
              <a:t>GABA </a:t>
            </a:r>
            <a:r>
              <a:rPr lang="en-US" sz="3600" dirty="0"/>
              <a:t>is the major inhibitory neurotransmitter in the central nervous system (CNS</a:t>
            </a:r>
            <a:r>
              <a:rPr lang="en-US" sz="3600" dirty="0" smtClean="0"/>
              <a:t>). </a:t>
            </a:r>
            <a:endParaRPr lang="en-US" sz="3600" dirty="0"/>
          </a:p>
          <a:p>
            <a:pPr algn="just" rtl="0"/>
            <a:endParaRPr lang="en-US" sz="3600" dirty="0" smtClean="0"/>
          </a:p>
          <a:p>
            <a:pPr marL="0" indent="0" algn="just" rtl="0">
              <a:buNone/>
            </a:pPr>
            <a:r>
              <a:rPr lang="en-US" sz="3600" dirty="0"/>
              <a:t> </a:t>
            </a:r>
          </a:p>
          <a:p>
            <a:pPr marL="0" indent="0" algn="just" rtl="0">
              <a:buNone/>
            </a:pPr>
            <a:r>
              <a:rPr lang="en-US" sz="3600" dirty="0"/>
              <a:t> </a:t>
            </a:r>
          </a:p>
          <a:p>
            <a:pPr algn="just"/>
            <a:endParaRPr lang="en-US" sz="3600" dirty="0"/>
          </a:p>
        </p:txBody>
      </p:sp>
    </p:spTree>
    <p:extLst>
      <p:ext uri="{BB962C8B-B14F-4D97-AF65-F5344CB8AC3E}">
        <p14:creationId xmlns:p14="http://schemas.microsoft.com/office/powerpoint/2010/main" val="1439256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200" y="1124744"/>
            <a:ext cx="9021688" cy="4525963"/>
          </a:xfrm>
        </p:spPr>
        <p:txBody>
          <a:bodyPr>
            <a:normAutofit lnSpcReduction="10000"/>
          </a:bodyPr>
          <a:lstStyle/>
          <a:p>
            <a:pPr algn="just" rtl="0"/>
            <a:r>
              <a:rPr lang="en-US" sz="3600" dirty="0"/>
              <a:t>Binding of </a:t>
            </a:r>
            <a:r>
              <a:rPr lang="en-US" sz="3600" b="1" dirty="0">
                <a:solidFill>
                  <a:srgbClr val="00B0F0"/>
                </a:solidFill>
              </a:rPr>
              <a:t>GABA </a:t>
            </a:r>
            <a:r>
              <a:rPr lang="en-US" sz="3600" dirty="0"/>
              <a:t>to its receptor triggers an opening of the </a:t>
            </a:r>
            <a:r>
              <a:rPr lang="en-US" sz="3600" b="1" dirty="0">
                <a:solidFill>
                  <a:srgbClr val="00B0F0"/>
                </a:solidFill>
              </a:rPr>
              <a:t>chloride </a:t>
            </a:r>
            <a:r>
              <a:rPr lang="en-US" sz="3600" b="1" dirty="0" smtClean="0">
                <a:solidFill>
                  <a:srgbClr val="00B0F0"/>
                </a:solidFill>
              </a:rPr>
              <a:t>ion </a:t>
            </a:r>
            <a:r>
              <a:rPr lang="en-US" sz="3600" b="1" dirty="0">
                <a:solidFill>
                  <a:srgbClr val="00B0F0"/>
                </a:solidFill>
              </a:rPr>
              <a:t>channel</a:t>
            </a:r>
            <a:r>
              <a:rPr lang="en-US" sz="3600" dirty="0"/>
              <a:t>, allowing chloride through the pore. </a:t>
            </a:r>
            <a:endParaRPr lang="en-US" sz="3600" dirty="0" smtClean="0"/>
          </a:p>
          <a:p>
            <a:pPr marL="0" indent="0" algn="just" rtl="0">
              <a:buNone/>
            </a:pPr>
            <a:endParaRPr lang="en-US" sz="3600" dirty="0" smtClean="0"/>
          </a:p>
          <a:p>
            <a:pPr algn="just" rtl="0"/>
            <a:r>
              <a:rPr lang="en-US" sz="3600" dirty="0" smtClean="0"/>
              <a:t>The </a:t>
            </a:r>
            <a:r>
              <a:rPr lang="en-US" sz="3600" b="1" dirty="0">
                <a:solidFill>
                  <a:srgbClr val="00B0F0"/>
                </a:solidFill>
              </a:rPr>
              <a:t>influx of chloride ions </a:t>
            </a:r>
            <a:r>
              <a:rPr lang="en-US" sz="3600" dirty="0"/>
              <a:t>causes </a:t>
            </a:r>
            <a:r>
              <a:rPr lang="en-US" sz="3600" b="1" dirty="0">
                <a:solidFill>
                  <a:srgbClr val="00B0F0"/>
                </a:solidFill>
              </a:rPr>
              <a:t>hyperpolarization</a:t>
            </a:r>
            <a:r>
              <a:rPr lang="en-US" sz="3600" dirty="0">
                <a:solidFill>
                  <a:srgbClr val="00B0F0"/>
                </a:solidFill>
              </a:rPr>
              <a:t> </a:t>
            </a:r>
            <a:r>
              <a:rPr lang="en-US" sz="3600" dirty="0"/>
              <a:t>of the neuron and </a:t>
            </a:r>
            <a:r>
              <a:rPr lang="en-US" sz="3600" b="1" dirty="0">
                <a:solidFill>
                  <a:srgbClr val="00B0F0"/>
                </a:solidFill>
              </a:rPr>
              <a:t>decreases neurotransmission </a:t>
            </a:r>
            <a:r>
              <a:rPr lang="en-US" sz="3600" dirty="0"/>
              <a:t>by inhibiting </a:t>
            </a:r>
            <a:r>
              <a:rPr lang="en-US" sz="3600" b="1" dirty="0">
                <a:solidFill>
                  <a:srgbClr val="00B0F0"/>
                </a:solidFill>
              </a:rPr>
              <a:t>the formation of action potentials</a:t>
            </a:r>
            <a:r>
              <a:rPr lang="en-US" sz="3600" dirty="0"/>
              <a:t>.</a:t>
            </a:r>
          </a:p>
        </p:txBody>
      </p:sp>
    </p:spTree>
    <p:extLst>
      <p:ext uri="{BB962C8B-B14F-4D97-AF65-F5344CB8AC3E}">
        <p14:creationId xmlns:p14="http://schemas.microsoft.com/office/powerpoint/2010/main" val="4034798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6512" y="1600200"/>
            <a:ext cx="9073008" cy="4525963"/>
          </a:xfrm>
        </p:spPr>
        <p:txBody>
          <a:bodyPr>
            <a:normAutofit/>
          </a:bodyPr>
          <a:lstStyle/>
          <a:p>
            <a:pPr algn="just" rtl="0"/>
            <a:r>
              <a:rPr lang="en-US" sz="3600" dirty="0"/>
              <a:t>Benzodiazepines </a:t>
            </a:r>
            <a:r>
              <a:rPr lang="en-US" sz="3600" b="1" dirty="0">
                <a:solidFill>
                  <a:srgbClr val="00B0F0"/>
                </a:solidFill>
              </a:rPr>
              <a:t>modulate GABA effects </a:t>
            </a:r>
            <a:r>
              <a:rPr lang="en-US" sz="3600" dirty="0"/>
              <a:t>by binding to a specific, high-affinity site and increase the frequency of channel openings produced by GABA.</a:t>
            </a:r>
          </a:p>
          <a:p>
            <a:pPr algn="just" rtl="0"/>
            <a:endParaRPr lang="en-US" sz="3600" dirty="0"/>
          </a:p>
        </p:txBody>
      </p:sp>
    </p:spTree>
    <p:extLst>
      <p:ext uri="{BB962C8B-B14F-4D97-AF65-F5344CB8AC3E}">
        <p14:creationId xmlns:p14="http://schemas.microsoft.com/office/powerpoint/2010/main" val="2339815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8180612" cy="6126163"/>
          </a:xfrm>
          <a:prstGeom prst="rect">
            <a:avLst/>
          </a:prstGeom>
          <a:noFill/>
          <a:ln>
            <a:noFill/>
          </a:ln>
        </p:spPr>
      </p:pic>
    </p:spTree>
    <p:extLst>
      <p:ext uri="{BB962C8B-B14F-4D97-AF65-F5344CB8AC3E}">
        <p14:creationId xmlns:p14="http://schemas.microsoft.com/office/powerpoint/2010/main" val="3384951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b="1" dirty="0">
                <a:solidFill>
                  <a:srgbClr val="00B050"/>
                </a:solidFill>
              </a:rPr>
              <a:t>benzodiazepines Actions </a:t>
            </a:r>
            <a:r>
              <a:rPr lang="en-US" dirty="0">
                <a:solidFill>
                  <a:srgbClr val="00B050"/>
                </a:solidFill>
              </a:rPr>
              <a:t/>
            </a:r>
            <a:br>
              <a:rPr lang="en-US" dirty="0">
                <a:solidFill>
                  <a:srgbClr val="00B050"/>
                </a:solidFill>
              </a:rPr>
            </a:br>
            <a:endParaRPr lang="en-US" dirty="0">
              <a:solidFill>
                <a:srgbClr val="00B050"/>
              </a:solidFill>
            </a:endParaRPr>
          </a:p>
        </p:txBody>
      </p:sp>
      <p:sp>
        <p:nvSpPr>
          <p:cNvPr id="3" name="عنصر نائب للمحتوى 2"/>
          <p:cNvSpPr>
            <a:spLocks noGrp="1"/>
          </p:cNvSpPr>
          <p:nvPr>
            <p:ph idx="1"/>
          </p:nvPr>
        </p:nvSpPr>
        <p:spPr>
          <a:xfrm>
            <a:off x="35496" y="1052736"/>
            <a:ext cx="8928992" cy="4525963"/>
          </a:xfrm>
        </p:spPr>
        <p:txBody>
          <a:bodyPr>
            <a:noAutofit/>
          </a:bodyPr>
          <a:lstStyle/>
          <a:p>
            <a:pPr marL="0" indent="0" algn="just" rtl="0">
              <a:buNone/>
            </a:pPr>
            <a:r>
              <a:rPr lang="en-US" sz="3600" dirty="0" smtClean="0"/>
              <a:t>All BNZS exhibit </a:t>
            </a:r>
            <a:r>
              <a:rPr lang="en-US" sz="3600" dirty="0"/>
              <a:t>the following actions:</a:t>
            </a:r>
          </a:p>
          <a:p>
            <a:pPr marL="0" indent="0" algn="just" rtl="0">
              <a:buNone/>
            </a:pPr>
            <a:r>
              <a:rPr lang="en-US" sz="3600" b="1" dirty="0">
                <a:solidFill>
                  <a:srgbClr val="C00000"/>
                </a:solidFill>
              </a:rPr>
              <a:t>1. Sedation:</a:t>
            </a:r>
            <a:r>
              <a:rPr lang="en-US" sz="3600" dirty="0"/>
              <a:t> At low doses, the benzodiazepines are anxiolytic. They reduce anxiety by selectively enhancing </a:t>
            </a:r>
            <a:r>
              <a:rPr lang="en-US" sz="3600" dirty="0" err="1"/>
              <a:t>GABAergic</a:t>
            </a:r>
            <a:r>
              <a:rPr lang="en-US" sz="3600" dirty="0"/>
              <a:t> transmission in neurons thereby inhibiting neuronal circuits in the limbic system of the brain.</a:t>
            </a:r>
          </a:p>
          <a:p>
            <a:pPr marL="0" indent="0" algn="just" rtl="0">
              <a:buNone/>
            </a:pPr>
            <a:r>
              <a:rPr lang="en-US" sz="3600" b="1" dirty="0">
                <a:solidFill>
                  <a:srgbClr val="C00000"/>
                </a:solidFill>
              </a:rPr>
              <a:t>2. Sedative/hypnotic</a:t>
            </a:r>
            <a:r>
              <a:rPr lang="en-US" sz="3600" b="1" dirty="0"/>
              <a:t>:</a:t>
            </a:r>
            <a:r>
              <a:rPr lang="en-US" sz="3600" dirty="0"/>
              <a:t> All benzodiazepines have sedative and calming properties, and </a:t>
            </a:r>
            <a:r>
              <a:rPr lang="en-US" sz="3600" dirty="0" smtClean="0"/>
              <a:t>can </a:t>
            </a:r>
            <a:r>
              <a:rPr lang="en-US" sz="3600" dirty="0"/>
              <a:t>produce hypnosis at higher doses. </a:t>
            </a:r>
          </a:p>
          <a:p>
            <a:pPr algn="just"/>
            <a:endParaRPr lang="en-US" sz="3600" dirty="0"/>
          </a:p>
        </p:txBody>
      </p:sp>
    </p:spTree>
    <p:extLst>
      <p:ext uri="{BB962C8B-B14F-4D97-AF65-F5344CB8AC3E}">
        <p14:creationId xmlns:p14="http://schemas.microsoft.com/office/powerpoint/2010/main" val="4244223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6816" y="631229"/>
            <a:ext cx="8949680" cy="4525963"/>
          </a:xfrm>
        </p:spPr>
        <p:txBody>
          <a:bodyPr>
            <a:noAutofit/>
          </a:bodyPr>
          <a:lstStyle/>
          <a:p>
            <a:pPr marL="0" indent="0" algn="just" rtl="0">
              <a:buNone/>
            </a:pPr>
            <a:r>
              <a:rPr lang="en-US" sz="3600" b="1" dirty="0">
                <a:solidFill>
                  <a:srgbClr val="C00000"/>
                </a:solidFill>
              </a:rPr>
              <a:t>3. Anterograde </a:t>
            </a:r>
            <a:r>
              <a:rPr lang="en-US" sz="3600" b="1" dirty="0" smtClean="0">
                <a:solidFill>
                  <a:srgbClr val="C00000"/>
                </a:solidFill>
              </a:rPr>
              <a:t>amnesia:</a:t>
            </a:r>
            <a:r>
              <a:rPr lang="en-US" sz="3600" dirty="0"/>
              <a:t> </a:t>
            </a:r>
            <a:r>
              <a:rPr lang="en-US" sz="3600" dirty="0" smtClean="0"/>
              <a:t>inability </a:t>
            </a:r>
            <a:r>
              <a:rPr lang="en-US" sz="3600" dirty="0"/>
              <a:t>to remember events occurring during the drug’s duration of </a:t>
            </a:r>
            <a:r>
              <a:rPr lang="en-US" sz="3600" dirty="0" smtClean="0"/>
              <a:t>action.</a:t>
            </a:r>
            <a:endParaRPr lang="en-US" sz="3600" dirty="0"/>
          </a:p>
          <a:p>
            <a:pPr marL="0" indent="0" algn="just" rtl="0">
              <a:buNone/>
            </a:pPr>
            <a:r>
              <a:rPr lang="en-US" sz="3600" b="1" dirty="0">
                <a:solidFill>
                  <a:srgbClr val="C00000"/>
                </a:solidFill>
              </a:rPr>
              <a:t>4. Anesthesia:</a:t>
            </a:r>
            <a:r>
              <a:rPr lang="en-US" sz="3600" b="1" i="1" dirty="0">
                <a:solidFill>
                  <a:srgbClr val="C00000"/>
                </a:solidFill>
              </a:rPr>
              <a:t> </a:t>
            </a:r>
            <a:r>
              <a:rPr lang="en-US" sz="3600" dirty="0"/>
              <a:t>high doses of certain sedative-hypnotics depress the central nervous system to the point of general anesthesia</a:t>
            </a:r>
            <a:r>
              <a:rPr lang="en-US" sz="3600" dirty="0" smtClean="0"/>
              <a:t>.</a:t>
            </a:r>
          </a:p>
          <a:p>
            <a:pPr algn="just" rtl="0">
              <a:buFont typeface="Wingdings" pitchFamily="2" charset="2"/>
              <a:buChar char="v"/>
            </a:pPr>
            <a:r>
              <a:rPr lang="en-US" sz="3600" dirty="0" smtClean="0"/>
              <a:t> </a:t>
            </a:r>
            <a:r>
              <a:rPr lang="en-US" sz="3600" dirty="0"/>
              <a:t>This effect depends mainly on the physicochemical properties that determine its rapidity of onset and duration of effect.</a:t>
            </a:r>
          </a:p>
          <a:p>
            <a:endParaRPr lang="en-US" sz="3600" dirty="0"/>
          </a:p>
        </p:txBody>
      </p:sp>
    </p:spTree>
    <p:extLst>
      <p:ext uri="{BB962C8B-B14F-4D97-AF65-F5344CB8AC3E}">
        <p14:creationId xmlns:p14="http://schemas.microsoft.com/office/powerpoint/2010/main" val="2471758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7297" y="980728"/>
            <a:ext cx="8928992" cy="4525963"/>
          </a:xfrm>
        </p:spPr>
        <p:txBody>
          <a:bodyPr>
            <a:noAutofit/>
          </a:bodyPr>
          <a:lstStyle/>
          <a:p>
            <a:pPr marL="0" indent="0" algn="just" rtl="0">
              <a:buNone/>
            </a:pPr>
            <a:r>
              <a:rPr lang="en-US" sz="3600" b="1" dirty="0">
                <a:solidFill>
                  <a:srgbClr val="C00000"/>
                </a:solidFill>
              </a:rPr>
              <a:t>5. Anticonvulsant:</a:t>
            </a:r>
            <a:r>
              <a:rPr lang="en-US" sz="3600" dirty="0">
                <a:solidFill>
                  <a:srgbClr val="C00000"/>
                </a:solidFill>
              </a:rPr>
              <a:t> </a:t>
            </a:r>
            <a:r>
              <a:rPr lang="en-US" sz="3600" dirty="0"/>
              <a:t>Several benzodiazepines have anticonvulsant activity. </a:t>
            </a:r>
            <a:endParaRPr lang="en-US" sz="3600" dirty="0" smtClean="0"/>
          </a:p>
          <a:p>
            <a:pPr marL="0" indent="0" algn="just" rtl="0">
              <a:buNone/>
            </a:pPr>
            <a:r>
              <a:rPr lang="en-US" sz="3600" b="1" dirty="0">
                <a:solidFill>
                  <a:srgbClr val="C00000"/>
                </a:solidFill>
              </a:rPr>
              <a:t>6. Muscle relaxant:</a:t>
            </a:r>
            <a:r>
              <a:rPr lang="en-US" sz="3600" dirty="0">
                <a:solidFill>
                  <a:srgbClr val="C00000"/>
                </a:solidFill>
              </a:rPr>
              <a:t> </a:t>
            </a:r>
            <a:r>
              <a:rPr lang="en-US" sz="3600" dirty="0"/>
              <a:t>At high doses, the benzodiazepines relax the spasticity of skeletal muscle, probably by increasing presynaptic inhibition in the spinal cord, where the α2-GABAA receptors are largely located. </a:t>
            </a:r>
            <a:r>
              <a:rPr lang="en-US" sz="3600" i="1" dirty="0"/>
              <a:t>Baclofen </a:t>
            </a:r>
            <a:r>
              <a:rPr lang="en-US" sz="3600" dirty="0" smtClean="0"/>
              <a:t>is </a:t>
            </a:r>
            <a:r>
              <a:rPr lang="en-US" sz="3600" dirty="0"/>
              <a:t>a muscle relaxant that is believed to affect GABA receptors at the level of the spinal cord.</a:t>
            </a:r>
          </a:p>
          <a:p>
            <a:pPr marL="0" indent="0" algn="just" rtl="0">
              <a:buNone/>
            </a:pPr>
            <a:endParaRPr lang="en-US" sz="3600" dirty="0" smtClean="0"/>
          </a:p>
          <a:p>
            <a:pPr algn="just" rtl="0"/>
            <a:endParaRPr lang="en-US" sz="3600" dirty="0"/>
          </a:p>
        </p:txBody>
      </p:sp>
    </p:spTree>
    <p:extLst>
      <p:ext uri="{BB962C8B-B14F-4D97-AF65-F5344CB8AC3E}">
        <p14:creationId xmlns:p14="http://schemas.microsoft.com/office/powerpoint/2010/main" val="1830033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620688"/>
            <a:ext cx="8229600" cy="1143000"/>
          </a:xfrm>
        </p:spPr>
        <p:txBody>
          <a:bodyPr>
            <a:noAutofit/>
          </a:bodyPr>
          <a:lstStyle/>
          <a:p>
            <a:r>
              <a:rPr lang="en-US" b="1" dirty="0">
                <a:solidFill>
                  <a:schemeClr val="accent6">
                    <a:lumMod val="75000"/>
                  </a:schemeClr>
                </a:solidFill>
              </a:rPr>
              <a:t>Therapeutic uses</a:t>
            </a:r>
            <a:r>
              <a:rPr lang="en-US" dirty="0">
                <a:solidFill>
                  <a:schemeClr val="accent6">
                    <a:lumMod val="75000"/>
                  </a:schemeClr>
                </a:solidFill>
              </a:rPr>
              <a:t/>
            </a:r>
            <a:br>
              <a:rPr lang="en-US" dirty="0">
                <a:solidFill>
                  <a:schemeClr val="accent6">
                    <a:lumMod val="75000"/>
                  </a:schemeClr>
                </a:solidFill>
              </a:rPr>
            </a:br>
            <a:endParaRPr lang="en-US" dirty="0">
              <a:solidFill>
                <a:schemeClr val="accent6">
                  <a:lumMod val="75000"/>
                </a:schemeClr>
              </a:solidFill>
            </a:endParaRPr>
          </a:p>
        </p:txBody>
      </p:sp>
      <p:sp>
        <p:nvSpPr>
          <p:cNvPr id="3" name="عنصر نائب للمحتوى 2"/>
          <p:cNvSpPr>
            <a:spLocks noGrp="1"/>
          </p:cNvSpPr>
          <p:nvPr>
            <p:ph idx="1"/>
          </p:nvPr>
        </p:nvSpPr>
        <p:spPr>
          <a:xfrm>
            <a:off x="14808" y="1600200"/>
            <a:ext cx="8949680" cy="4525963"/>
          </a:xfrm>
        </p:spPr>
        <p:txBody>
          <a:bodyPr>
            <a:noAutofit/>
          </a:bodyPr>
          <a:lstStyle/>
          <a:p>
            <a:pPr algn="just" rtl="0">
              <a:buFont typeface="Wingdings" pitchFamily="2" charset="2"/>
              <a:buChar char="v"/>
            </a:pPr>
            <a:r>
              <a:rPr lang="en-US" sz="3600" dirty="0" smtClean="0"/>
              <a:t>  small </a:t>
            </a:r>
            <a:r>
              <a:rPr lang="en-US" sz="3600" dirty="0"/>
              <a:t>differences in </a:t>
            </a:r>
            <a:r>
              <a:rPr lang="en-US" sz="3600" b="1" dirty="0">
                <a:solidFill>
                  <a:srgbClr val="00B050"/>
                </a:solidFill>
              </a:rPr>
              <a:t>their relative anxiolytic, anticonvulsant, and sedative properties</a:t>
            </a:r>
            <a:r>
              <a:rPr lang="en-US" sz="3600" b="1" dirty="0" smtClean="0">
                <a:solidFill>
                  <a:srgbClr val="00B050"/>
                </a:solidFill>
              </a:rPr>
              <a:t>.</a:t>
            </a:r>
          </a:p>
          <a:p>
            <a:pPr marL="0" indent="0" algn="just" rtl="0">
              <a:buNone/>
            </a:pPr>
            <a:endParaRPr lang="en-US" sz="3600" b="1" dirty="0" smtClean="0">
              <a:solidFill>
                <a:srgbClr val="00B050"/>
              </a:solidFill>
            </a:endParaRPr>
          </a:p>
          <a:p>
            <a:pPr algn="just" rtl="0">
              <a:buFont typeface="Wingdings" pitchFamily="2" charset="2"/>
              <a:buChar char="v"/>
            </a:pPr>
            <a:r>
              <a:rPr lang="en-US" sz="3600" dirty="0" smtClean="0"/>
              <a:t> the </a:t>
            </a:r>
            <a:r>
              <a:rPr lang="en-US" sz="3600" b="1" dirty="0">
                <a:solidFill>
                  <a:srgbClr val="00B0F0"/>
                </a:solidFill>
              </a:rPr>
              <a:t>duration of action </a:t>
            </a:r>
            <a:r>
              <a:rPr lang="en-US" sz="3600" dirty="0"/>
              <a:t>varies widely among this group, and </a:t>
            </a:r>
            <a:r>
              <a:rPr lang="en-US" sz="3600" b="1" dirty="0">
                <a:solidFill>
                  <a:schemeClr val="accent6">
                    <a:lumMod val="75000"/>
                  </a:schemeClr>
                </a:solidFill>
              </a:rPr>
              <a:t>pharmacokinetic considerations </a:t>
            </a:r>
            <a:r>
              <a:rPr lang="en-US" sz="3600" dirty="0"/>
              <a:t>are often important in choosing one benzodiazepine  over another.</a:t>
            </a:r>
          </a:p>
          <a:p>
            <a:pPr algn="just" rtl="0"/>
            <a:r>
              <a:rPr lang="en-US" sz="3600" b="1" dirty="0"/>
              <a:t> </a:t>
            </a:r>
            <a:endParaRPr lang="en-US" sz="3600" dirty="0"/>
          </a:p>
          <a:p>
            <a:pPr algn="just"/>
            <a:endParaRPr lang="en-US" sz="3600" dirty="0"/>
          </a:p>
        </p:txBody>
      </p:sp>
    </p:spTree>
    <p:extLst>
      <p:ext uri="{BB962C8B-B14F-4D97-AF65-F5344CB8AC3E}">
        <p14:creationId xmlns:p14="http://schemas.microsoft.com/office/powerpoint/2010/main" val="3471476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548680"/>
            <a:ext cx="8229600" cy="1143000"/>
          </a:xfrm>
        </p:spPr>
        <p:txBody>
          <a:bodyPr>
            <a:noAutofit/>
          </a:bodyPr>
          <a:lstStyle/>
          <a:p>
            <a:r>
              <a:rPr lang="en-US" b="1" dirty="0">
                <a:solidFill>
                  <a:srgbClr val="00B050"/>
                </a:solidFill>
              </a:rPr>
              <a:t>1. Anxiety disorders:</a:t>
            </a:r>
            <a:r>
              <a:rPr lang="en-US" dirty="0">
                <a:solidFill>
                  <a:srgbClr val="00B050"/>
                </a:solidFill>
              </a:rPr>
              <a:t/>
            </a:r>
            <a:br>
              <a:rPr lang="en-US" dirty="0">
                <a:solidFill>
                  <a:srgbClr val="00B050"/>
                </a:solidFill>
              </a:rPr>
            </a:br>
            <a:endParaRPr lang="en-US" dirty="0">
              <a:solidFill>
                <a:srgbClr val="00B050"/>
              </a:solidFill>
            </a:endParaRPr>
          </a:p>
        </p:txBody>
      </p:sp>
      <p:sp>
        <p:nvSpPr>
          <p:cNvPr id="3" name="عنصر نائب للمحتوى 2"/>
          <p:cNvSpPr>
            <a:spLocks noGrp="1"/>
          </p:cNvSpPr>
          <p:nvPr>
            <p:ph idx="1"/>
          </p:nvPr>
        </p:nvSpPr>
        <p:spPr>
          <a:xfrm>
            <a:off x="0" y="1196752"/>
            <a:ext cx="9001000" cy="4525963"/>
          </a:xfrm>
        </p:spPr>
        <p:txBody>
          <a:bodyPr>
            <a:noAutofit/>
          </a:bodyPr>
          <a:lstStyle/>
          <a:p>
            <a:pPr algn="just" rtl="0">
              <a:buClr>
                <a:schemeClr val="tx2">
                  <a:lumMod val="60000"/>
                  <a:lumOff val="40000"/>
                </a:schemeClr>
              </a:buClr>
              <a:buFont typeface="Wingdings" pitchFamily="2" charset="2"/>
              <a:buChar char="v"/>
            </a:pPr>
            <a:r>
              <a:rPr lang="en-US" sz="3600" dirty="0"/>
              <a:t> </a:t>
            </a:r>
            <a:r>
              <a:rPr lang="en-US" sz="3600" dirty="0" smtClean="0"/>
              <a:t>treatment </a:t>
            </a:r>
            <a:r>
              <a:rPr lang="en-US" sz="3600" dirty="0"/>
              <a:t>of </a:t>
            </a:r>
            <a:r>
              <a:rPr lang="en-US" sz="3600" dirty="0" err="1" smtClean="0"/>
              <a:t>differnet</a:t>
            </a:r>
            <a:r>
              <a:rPr lang="en-US" sz="3600" dirty="0" smtClean="0"/>
              <a:t> types of anxieties:</a:t>
            </a:r>
          </a:p>
          <a:p>
            <a:pPr algn="just" rtl="0">
              <a:buClr>
                <a:schemeClr val="tx2">
                  <a:lumMod val="60000"/>
                  <a:lumOff val="40000"/>
                </a:schemeClr>
              </a:buClr>
              <a:buFont typeface="Wingdings" pitchFamily="2" charset="2"/>
              <a:buChar char="v"/>
            </a:pPr>
            <a:r>
              <a:rPr lang="en-US" sz="3600" dirty="0" smtClean="0"/>
              <a:t> anxiety </a:t>
            </a:r>
            <a:r>
              <a:rPr lang="en-US" sz="3600" dirty="0"/>
              <a:t>symptoms secondary to panic disorder, </a:t>
            </a:r>
            <a:endParaRPr lang="en-US" sz="3600" dirty="0" smtClean="0"/>
          </a:p>
          <a:p>
            <a:pPr algn="just" rtl="0">
              <a:buClr>
                <a:schemeClr val="tx2">
                  <a:lumMod val="60000"/>
                  <a:lumOff val="40000"/>
                </a:schemeClr>
              </a:buClr>
              <a:buFont typeface="Wingdings" pitchFamily="2" charset="2"/>
              <a:buChar char="v"/>
            </a:pPr>
            <a:r>
              <a:rPr lang="en-US" sz="3600" dirty="0" smtClean="0"/>
              <a:t> generalized </a:t>
            </a:r>
            <a:r>
              <a:rPr lang="en-US" sz="3600" dirty="0"/>
              <a:t>anxiety disorder (GAD), </a:t>
            </a:r>
            <a:endParaRPr lang="en-US" sz="3600" dirty="0" smtClean="0"/>
          </a:p>
          <a:p>
            <a:pPr algn="just" rtl="0">
              <a:buClr>
                <a:schemeClr val="tx2">
                  <a:lumMod val="60000"/>
                  <a:lumOff val="40000"/>
                </a:schemeClr>
              </a:buClr>
              <a:buFont typeface="Wingdings" pitchFamily="2" charset="2"/>
              <a:buChar char="v"/>
            </a:pPr>
            <a:r>
              <a:rPr lang="en-US" sz="3600" dirty="0" smtClean="0"/>
              <a:t> social </a:t>
            </a:r>
            <a:r>
              <a:rPr lang="en-US" sz="3600" dirty="0"/>
              <a:t>anxiety disorder, performance anxiety, </a:t>
            </a:r>
            <a:endParaRPr lang="en-US" sz="3600" dirty="0" smtClean="0"/>
          </a:p>
          <a:p>
            <a:pPr algn="just" rtl="0">
              <a:buClr>
                <a:schemeClr val="tx2">
                  <a:lumMod val="60000"/>
                  <a:lumOff val="40000"/>
                </a:schemeClr>
              </a:buClr>
              <a:buFont typeface="Wingdings" pitchFamily="2" charset="2"/>
              <a:buChar char="v"/>
            </a:pPr>
            <a:r>
              <a:rPr lang="en-US" sz="3600" dirty="0" smtClean="0"/>
              <a:t> posttraumatic </a:t>
            </a:r>
            <a:r>
              <a:rPr lang="en-US" sz="3600" dirty="0"/>
              <a:t>stress disorder, obsessive–compulsive disorder, and extreme anxiety associated with phobias, such as fear of flying</a:t>
            </a:r>
            <a:r>
              <a:rPr lang="en-US" sz="3600" dirty="0" smtClean="0"/>
              <a:t>.</a:t>
            </a:r>
          </a:p>
          <a:p>
            <a:pPr algn="just" rtl="0">
              <a:buClr>
                <a:schemeClr val="tx2">
                  <a:lumMod val="60000"/>
                  <a:lumOff val="40000"/>
                </a:schemeClr>
              </a:buClr>
              <a:buFont typeface="Wingdings" pitchFamily="2" charset="2"/>
              <a:buChar char="v"/>
            </a:pPr>
            <a:r>
              <a:rPr lang="en-US" sz="3600" dirty="0" smtClean="0"/>
              <a:t> </a:t>
            </a:r>
            <a:endParaRPr lang="en-US" sz="3600" dirty="0"/>
          </a:p>
        </p:txBody>
      </p:sp>
    </p:spTree>
    <p:extLst>
      <p:ext uri="{BB962C8B-B14F-4D97-AF65-F5344CB8AC3E}">
        <p14:creationId xmlns:p14="http://schemas.microsoft.com/office/powerpoint/2010/main" val="3714803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31" y="1268760"/>
            <a:ext cx="9021688" cy="4525963"/>
          </a:xfrm>
        </p:spPr>
        <p:txBody>
          <a:bodyPr>
            <a:noAutofit/>
          </a:bodyPr>
          <a:lstStyle/>
          <a:p>
            <a:pPr algn="just" rtl="0">
              <a:buFont typeface="Wingdings" pitchFamily="2" charset="2"/>
              <a:buChar char="v"/>
            </a:pPr>
            <a:r>
              <a:rPr lang="en-US" sz="3600" dirty="0" smtClean="0"/>
              <a:t> For </a:t>
            </a:r>
            <a:r>
              <a:rPr lang="en-US" sz="3600" dirty="0"/>
              <a:t>sedation and amnesia before and </a:t>
            </a:r>
            <a:r>
              <a:rPr lang="en-US" sz="3600" b="1" dirty="0">
                <a:solidFill>
                  <a:srgbClr val="0070C0"/>
                </a:solidFill>
              </a:rPr>
              <a:t>during medical and surgical procedures</a:t>
            </a:r>
          </a:p>
          <a:p>
            <a:pPr algn="just" rtl="0">
              <a:buFont typeface="Wingdings" pitchFamily="2" charset="2"/>
              <a:buChar char="v"/>
            </a:pPr>
            <a:r>
              <a:rPr lang="en-US" sz="3600" dirty="0"/>
              <a:t> Because of their </a:t>
            </a:r>
            <a:r>
              <a:rPr lang="en-US" sz="3600" b="1" dirty="0">
                <a:solidFill>
                  <a:srgbClr val="C00000"/>
                </a:solidFill>
              </a:rPr>
              <a:t>addiction potential</a:t>
            </a:r>
            <a:r>
              <a:rPr lang="en-US" sz="3600" dirty="0"/>
              <a:t>, they should only be used for short periods of time. </a:t>
            </a:r>
            <a:endParaRPr lang="en-US" sz="3600" dirty="0" smtClean="0"/>
          </a:p>
          <a:p>
            <a:pPr algn="just" rtl="0">
              <a:buFont typeface="Wingdings" pitchFamily="2" charset="2"/>
              <a:buChar char="v"/>
            </a:pPr>
            <a:r>
              <a:rPr lang="en-US" sz="3600" dirty="0"/>
              <a:t> </a:t>
            </a:r>
            <a:r>
              <a:rPr lang="en-US" sz="3600" dirty="0" smtClean="0"/>
              <a:t>The </a:t>
            </a:r>
            <a:r>
              <a:rPr lang="en-US" sz="3600" dirty="0"/>
              <a:t>longer-acting agents, such as </a:t>
            </a:r>
            <a:r>
              <a:rPr lang="en-US" sz="3600" b="1" i="1" dirty="0">
                <a:solidFill>
                  <a:schemeClr val="tx2"/>
                </a:solidFill>
              </a:rPr>
              <a:t>clonazepam</a:t>
            </a:r>
            <a:r>
              <a:rPr lang="en-US" sz="3600" b="1" dirty="0">
                <a:solidFill>
                  <a:schemeClr val="tx2"/>
                </a:solidFill>
              </a:rPr>
              <a:t>, </a:t>
            </a:r>
            <a:r>
              <a:rPr lang="en-US" sz="3600" b="1" i="1" dirty="0" err="1">
                <a:solidFill>
                  <a:schemeClr val="tx2"/>
                </a:solidFill>
              </a:rPr>
              <a:t>lorazepam</a:t>
            </a:r>
            <a:r>
              <a:rPr lang="en-US" sz="3600" b="1" dirty="0">
                <a:solidFill>
                  <a:schemeClr val="tx2"/>
                </a:solidFill>
              </a:rPr>
              <a:t>, and </a:t>
            </a:r>
            <a:r>
              <a:rPr lang="en-US" sz="3600" b="1" i="1" dirty="0">
                <a:solidFill>
                  <a:schemeClr val="tx2"/>
                </a:solidFill>
              </a:rPr>
              <a:t>diazepam</a:t>
            </a:r>
            <a:r>
              <a:rPr lang="en-US" sz="3600" dirty="0"/>
              <a:t>, are often preferred in those patients with anxiety  that may require prolonged treatment. </a:t>
            </a:r>
          </a:p>
          <a:p>
            <a:pPr algn="just"/>
            <a:endParaRPr lang="en-US" sz="3600" dirty="0"/>
          </a:p>
        </p:txBody>
      </p:sp>
    </p:spTree>
    <p:extLst>
      <p:ext uri="{BB962C8B-B14F-4D97-AF65-F5344CB8AC3E}">
        <p14:creationId xmlns:p14="http://schemas.microsoft.com/office/powerpoint/2010/main" val="2255810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476672"/>
            <a:ext cx="8784976" cy="4525963"/>
          </a:xfrm>
        </p:spPr>
        <p:txBody>
          <a:bodyPr>
            <a:noAutofit/>
          </a:bodyPr>
          <a:lstStyle/>
          <a:p>
            <a:pPr algn="just" rtl="0">
              <a:buFont typeface="Wingdings" pitchFamily="2" charset="2"/>
              <a:buChar char="v"/>
            </a:pPr>
            <a:r>
              <a:rPr lang="en-US" sz="3600" dirty="0" smtClean="0"/>
              <a:t> drugs </a:t>
            </a:r>
            <a:r>
              <a:rPr lang="en-US" sz="3600" dirty="0"/>
              <a:t>differ in the relationship between the </a:t>
            </a:r>
            <a:r>
              <a:rPr lang="en-US" sz="3600" b="1" dirty="0">
                <a:solidFill>
                  <a:srgbClr val="00B050"/>
                </a:solidFill>
              </a:rPr>
              <a:t>dose</a:t>
            </a:r>
            <a:r>
              <a:rPr lang="en-US" sz="3600" dirty="0"/>
              <a:t> and the </a:t>
            </a:r>
            <a:r>
              <a:rPr lang="en-US" sz="3600" b="1" dirty="0">
                <a:solidFill>
                  <a:srgbClr val="0070C0"/>
                </a:solidFill>
              </a:rPr>
              <a:t>degree </a:t>
            </a:r>
            <a:r>
              <a:rPr lang="en-US" sz="3600" b="1" dirty="0" smtClean="0">
                <a:solidFill>
                  <a:srgbClr val="0070C0"/>
                </a:solidFill>
              </a:rPr>
              <a:t>of CNS </a:t>
            </a:r>
            <a:r>
              <a:rPr lang="en-US" sz="3600" b="1" dirty="0">
                <a:solidFill>
                  <a:srgbClr val="0070C0"/>
                </a:solidFill>
              </a:rPr>
              <a:t>depression</a:t>
            </a:r>
            <a:r>
              <a:rPr lang="en-US" sz="3600" dirty="0" smtClean="0"/>
              <a:t>.</a:t>
            </a:r>
            <a:r>
              <a:rPr lang="en-US" sz="3600" dirty="0"/>
              <a:t> </a:t>
            </a:r>
            <a:endParaRPr lang="en-US" sz="3600" dirty="0" smtClean="0"/>
          </a:p>
          <a:p>
            <a:pPr algn="just" rtl="0">
              <a:buFont typeface="Wingdings" pitchFamily="2" charset="2"/>
              <a:buChar char="v"/>
            </a:pPr>
            <a:r>
              <a:rPr lang="en-US" sz="3600" dirty="0" smtClean="0"/>
              <a:t> With the </a:t>
            </a:r>
            <a:r>
              <a:rPr lang="en-US" sz="3600" dirty="0"/>
              <a:t>older </a:t>
            </a:r>
            <a:r>
              <a:rPr lang="en-US" sz="3600" dirty="0" smtClean="0"/>
              <a:t>sedative-hypnotics, as  </a:t>
            </a:r>
            <a:r>
              <a:rPr lang="en-US" sz="3600" b="1" u="sng" dirty="0" smtClean="0">
                <a:solidFill>
                  <a:srgbClr val="FF0000"/>
                </a:solidFill>
              </a:rPr>
              <a:t>barbiturates</a:t>
            </a:r>
            <a:r>
              <a:rPr lang="en-US" sz="3600" dirty="0" smtClean="0"/>
              <a:t>., an</a:t>
            </a:r>
            <a:r>
              <a:rPr lang="en-US" sz="3600" dirty="0"/>
              <a:t> </a:t>
            </a:r>
            <a:r>
              <a:rPr lang="en-US" sz="3600" dirty="0" smtClean="0"/>
              <a:t>increase </a:t>
            </a:r>
            <a:r>
              <a:rPr lang="en-US" sz="3600" dirty="0"/>
              <a:t>in dose higher than that needed for hypnosis may lead </a:t>
            </a:r>
            <a:r>
              <a:rPr lang="en-US" sz="3600" dirty="0" smtClean="0"/>
              <a:t>to a </a:t>
            </a:r>
            <a:r>
              <a:rPr lang="en-US" sz="3600" b="1" dirty="0">
                <a:solidFill>
                  <a:schemeClr val="accent6">
                    <a:lumMod val="75000"/>
                  </a:schemeClr>
                </a:solidFill>
              </a:rPr>
              <a:t>state of general anesthesia. </a:t>
            </a:r>
          </a:p>
          <a:p>
            <a:pPr algn="just" rtl="0">
              <a:buFont typeface="Wingdings" pitchFamily="2" charset="2"/>
              <a:buChar char="v"/>
            </a:pPr>
            <a:r>
              <a:rPr lang="en-US" sz="3600" dirty="0" smtClean="0"/>
              <a:t> At </a:t>
            </a:r>
            <a:r>
              <a:rPr lang="en-US" sz="3600" dirty="0"/>
              <a:t>still higher doses, </a:t>
            </a:r>
            <a:r>
              <a:rPr lang="en-US" sz="3600" dirty="0" err="1" smtClean="0"/>
              <a:t>thes</a:t>
            </a:r>
            <a:r>
              <a:rPr lang="en-US" sz="3600" dirty="0" smtClean="0"/>
              <a:t> </a:t>
            </a:r>
            <a:r>
              <a:rPr lang="en-US" sz="3600" dirty="0" err="1" smtClean="0"/>
              <a:t>sedativehypnotics</a:t>
            </a:r>
            <a:r>
              <a:rPr lang="en-US" sz="3600" dirty="0" smtClean="0"/>
              <a:t> may </a:t>
            </a:r>
            <a:r>
              <a:rPr lang="en-US" sz="3600" b="1" dirty="0">
                <a:solidFill>
                  <a:srgbClr val="FF0000"/>
                </a:solidFill>
              </a:rPr>
              <a:t>depress respiratory and vasomotor centers in </a:t>
            </a:r>
            <a:r>
              <a:rPr lang="en-US" sz="3600" b="1" dirty="0" smtClean="0">
                <a:solidFill>
                  <a:srgbClr val="FF0000"/>
                </a:solidFill>
              </a:rPr>
              <a:t>the medulla</a:t>
            </a:r>
            <a:r>
              <a:rPr lang="en-US" sz="3600" b="1" dirty="0">
                <a:solidFill>
                  <a:srgbClr val="FF0000"/>
                </a:solidFill>
              </a:rPr>
              <a:t>, leading to coma and death. </a:t>
            </a:r>
            <a:endParaRPr lang="en-US" sz="3600" b="1" dirty="0" smtClean="0">
              <a:solidFill>
                <a:srgbClr val="FF0000"/>
              </a:solidFill>
            </a:endParaRPr>
          </a:p>
        </p:txBody>
      </p:sp>
    </p:spTree>
    <p:extLst>
      <p:ext uri="{BB962C8B-B14F-4D97-AF65-F5344CB8AC3E}">
        <p14:creationId xmlns:p14="http://schemas.microsoft.com/office/powerpoint/2010/main" val="34403915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229600" cy="1143000"/>
          </a:xfrm>
        </p:spPr>
        <p:txBody>
          <a:bodyPr>
            <a:noAutofit/>
          </a:bodyPr>
          <a:lstStyle/>
          <a:p>
            <a:r>
              <a:rPr lang="en-US" b="1" dirty="0">
                <a:solidFill>
                  <a:srgbClr val="00B050"/>
                </a:solidFill>
              </a:rPr>
              <a:t>2. Sleep </a:t>
            </a:r>
            <a:r>
              <a:rPr lang="en-US" b="1" dirty="0" smtClean="0">
                <a:solidFill>
                  <a:srgbClr val="00B050"/>
                </a:solidFill>
              </a:rPr>
              <a:t>disorders</a:t>
            </a:r>
            <a:r>
              <a:rPr lang="en-US" dirty="0">
                <a:solidFill>
                  <a:srgbClr val="00B050"/>
                </a:solidFill>
              </a:rPr>
              <a:t/>
            </a:r>
            <a:br>
              <a:rPr lang="en-US" dirty="0">
                <a:solidFill>
                  <a:srgbClr val="00B050"/>
                </a:solidFill>
              </a:rPr>
            </a:br>
            <a:endParaRPr lang="en-US" dirty="0">
              <a:solidFill>
                <a:srgbClr val="00B050"/>
              </a:solidFill>
            </a:endParaRPr>
          </a:p>
        </p:txBody>
      </p:sp>
      <p:sp>
        <p:nvSpPr>
          <p:cNvPr id="3" name="عنصر نائب للمحتوى 2"/>
          <p:cNvSpPr>
            <a:spLocks noGrp="1"/>
          </p:cNvSpPr>
          <p:nvPr>
            <p:ph idx="1"/>
          </p:nvPr>
        </p:nvSpPr>
        <p:spPr>
          <a:xfrm>
            <a:off x="-57200" y="1567333"/>
            <a:ext cx="9093696" cy="4525963"/>
          </a:xfrm>
        </p:spPr>
        <p:txBody>
          <a:bodyPr>
            <a:normAutofit fontScale="92500"/>
          </a:bodyPr>
          <a:lstStyle/>
          <a:p>
            <a:pPr algn="just" rtl="0"/>
            <a:r>
              <a:rPr lang="en-US" sz="3600" dirty="0" err="1" smtClean="0"/>
              <a:t>Insomania</a:t>
            </a:r>
            <a:r>
              <a:rPr lang="en-US" sz="3600" dirty="0" smtClean="0"/>
              <a:t>: is a sleep disorder characterized by inability to </a:t>
            </a:r>
            <a:r>
              <a:rPr lang="en-US" sz="3600" dirty="0" err="1" smtClean="0"/>
              <a:t>anitiate</a:t>
            </a:r>
            <a:r>
              <a:rPr lang="en-US" sz="3600" dirty="0" smtClean="0"/>
              <a:t> </a:t>
            </a:r>
            <a:r>
              <a:rPr lang="en-US" sz="3600" smtClean="0"/>
              <a:t>or maintain </a:t>
            </a:r>
            <a:r>
              <a:rPr lang="en-US" sz="3600" dirty="0" smtClean="0"/>
              <a:t>sleep and can be associated with problem during day time </a:t>
            </a:r>
          </a:p>
          <a:p>
            <a:pPr algn="just" rtl="0"/>
            <a:r>
              <a:rPr lang="en-US" sz="3600" dirty="0" smtClean="0"/>
              <a:t>A </a:t>
            </a:r>
            <a:r>
              <a:rPr lang="en-US" sz="3600" dirty="0"/>
              <a:t>few of the benzodiazepines are useful as hypnotic agents. These agents decrease the latency to sleep onset and increase stage II of non–rapid eye movement (REM) sleep. Both REM sleep and slow-wave sleep are decreased. </a:t>
            </a:r>
            <a:endParaRPr lang="en-US" sz="3600" dirty="0" smtClean="0"/>
          </a:p>
          <a:p>
            <a:pPr algn="just"/>
            <a:endParaRPr lang="en-US" sz="3600" dirty="0"/>
          </a:p>
        </p:txBody>
      </p:sp>
    </p:spTree>
    <p:extLst>
      <p:ext uri="{BB962C8B-B14F-4D97-AF65-F5344CB8AC3E}">
        <p14:creationId xmlns:p14="http://schemas.microsoft.com/office/powerpoint/2010/main" val="24708747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496" y="991269"/>
            <a:ext cx="8928992" cy="4525963"/>
          </a:xfrm>
        </p:spPr>
        <p:txBody>
          <a:bodyPr>
            <a:noAutofit/>
          </a:bodyPr>
          <a:lstStyle/>
          <a:p>
            <a:pPr algn="just" rtl="0"/>
            <a:r>
              <a:rPr lang="en-US" sz="3600" dirty="0"/>
              <a:t>The drug selected should be one that provides sleep of fairly rapid onset (decreased sleep latency) and </a:t>
            </a:r>
            <a:r>
              <a:rPr lang="en-US" sz="3600" dirty="0" smtClean="0"/>
              <a:t>sufficient duration</a:t>
            </a:r>
            <a:r>
              <a:rPr lang="en-US" sz="3600" dirty="0"/>
              <a:t>, with minimal “hangover” effects such as drowsiness, </a:t>
            </a:r>
            <a:r>
              <a:rPr lang="en-US" sz="3600" dirty="0" err="1"/>
              <a:t>dysphoria</a:t>
            </a:r>
            <a:r>
              <a:rPr lang="en-US" sz="3600" dirty="0"/>
              <a:t>, and mental or motor depression the following day.  </a:t>
            </a:r>
            <a:endParaRPr lang="en-US" sz="3600" dirty="0" smtClean="0"/>
          </a:p>
          <a:p>
            <a:pPr marL="0" indent="0" algn="just" rtl="0">
              <a:buNone/>
            </a:pPr>
            <a:endParaRPr lang="en-US" sz="3600" dirty="0" smtClean="0"/>
          </a:p>
          <a:p>
            <a:pPr marL="0" indent="0" algn="just" rtl="0">
              <a:buNone/>
            </a:pPr>
            <a:endParaRPr lang="en-US" sz="3600" dirty="0" smtClean="0"/>
          </a:p>
          <a:p>
            <a:pPr algn="just" rtl="0"/>
            <a:endParaRPr lang="en-US" sz="3600" dirty="0"/>
          </a:p>
        </p:txBody>
      </p:sp>
    </p:spTree>
    <p:extLst>
      <p:ext uri="{BB962C8B-B14F-4D97-AF65-F5344CB8AC3E}">
        <p14:creationId xmlns:p14="http://schemas.microsoft.com/office/powerpoint/2010/main" val="1494806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512" y="404664"/>
            <a:ext cx="8928992" cy="4525963"/>
          </a:xfrm>
        </p:spPr>
        <p:txBody>
          <a:bodyPr>
            <a:noAutofit/>
          </a:bodyPr>
          <a:lstStyle/>
          <a:p>
            <a:pPr algn="just" rtl="0"/>
            <a:r>
              <a:rPr lang="en-US" sz="3600" dirty="0"/>
              <a:t>Commonly prescribed benzodiazepines for sleep disorders include intermediate-acting </a:t>
            </a:r>
            <a:r>
              <a:rPr lang="en-US" sz="3600" dirty="0" err="1"/>
              <a:t>lorazepam</a:t>
            </a:r>
            <a:r>
              <a:rPr lang="en-US" sz="3600" dirty="0"/>
              <a:t> </a:t>
            </a:r>
            <a:r>
              <a:rPr lang="en-US" sz="3600" dirty="0" smtClean="0"/>
              <a:t>and </a:t>
            </a:r>
            <a:r>
              <a:rPr lang="en-US" sz="3600" dirty="0"/>
              <a:t>short-acting </a:t>
            </a:r>
            <a:r>
              <a:rPr lang="en-US" sz="3600" dirty="0" err="1"/>
              <a:t>triazolam</a:t>
            </a:r>
            <a:r>
              <a:rPr lang="en-US" sz="3600" dirty="0"/>
              <a:t>. </a:t>
            </a:r>
            <a:endParaRPr lang="en-US" sz="3600" dirty="0" smtClean="0"/>
          </a:p>
          <a:p>
            <a:pPr marL="0" indent="0" algn="just" rtl="0">
              <a:buNone/>
            </a:pPr>
            <a:endParaRPr lang="en-US" sz="3600" dirty="0" smtClean="0"/>
          </a:p>
          <a:p>
            <a:pPr algn="just" rtl="0"/>
            <a:r>
              <a:rPr lang="en-US" sz="3600" dirty="0" smtClean="0"/>
              <a:t>Long-acting </a:t>
            </a:r>
            <a:r>
              <a:rPr lang="en-US" sz="3600" dirty="0" err="1" smtClean="0"/>
              <a:t>flurazepam</a:t>
            </a:r>
            <a:r>
              <a:rPr lang="en-US" sz="3600" dirty="0" smtClean="0"/>
              <a:t>,</a:t>
            </a:r>
            <a:r>
              <a:rPr lang="en-US" sz="3600" b="1" i="1" dirty="0"/>
              <a:t> </a:t>
            </a:r>
            <a:r>
              <a:rPr lang="en-US" sz="3600" dirty="0"/>
              <a:t>Diazepam</a:t>
            </a:r>
            <a:r>
              <a:rPr lang="en-US" sz="3600" dirty="0" smtClean="0"/>
              <a:t>  are </a:t>
            </a:r>
            <a:r>
              <a:rPr lang="en-US" sz="3600" dirty="0" err="1" smtClean="0"/>
              <a:t>rarly</a:t>
            </a:r>
            <a:r>
              <a:rPr lang="en-US" sz="3600" dirty="0" smtClean="0"/>
              <a:t> </a:t>
            </a:r>
            <a:r>
              <a:rPr lang="en-US" sz="3600" dirty="0"/>
              <a:t>used, due to its extended half-life, which may result in excessive daytime sedation and accumulation of the drug. </a:t>
            </a:r>
          </a:p>
        </p:txBody>
      </p:sp>
    </p:spTree>
    <p:extLst>
      <p:ext uri="{BB962C8B-B14F-4D97-AF65-F5344CB8AC3E}">
        <p14:creationId xmlns:p14="http://schemas.microsoft.com/office/powerpoint/2010/main" val="3212134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620688"/>
            <a:ext cx="8856984" cy="4525963"/>
          </a:xfrm>
        </p:spPr>
        <p:txBody>
          <a:bodyPr>
            <a:noAutofit/>
          </a:bodyPr>
          <a:lstStyle/>
          <a:p>
            <a:pPr marL="0" indent="0" algn="just" rtl="0">
              <a:buNone/>
            </a:pPr>
            <a:r>
              <a:rPr lang="en-US" sz="3600" b="1" dirty="0">
                <a:solidFill>
                  <a:srgbClr val="00B050"/>
                </a:solidFill>
              </a:rPr>
              <a:t>3. Amnesia:</a:t>
            </a:r>
            <a:r>
              <a:rPr lang="en-US" sz="3600" dirty="0">
                <a:solidFill>
                  <a:srgbClr val="00B050"/>
                </a:solidFill>
              </a:rPr>
              <a:t> </a:t>
            </a:r>
            <a:r>
              <a:rPr lang="en-US" sz="3600" dirty="0" smtClean="0"/>
              <a:t>used as </a:t>
            </a:r>
            <a:r>
              <a:rPr lang="en-US" sz="3600" dirty="0"/>
              <a:t>premedication for anxiety-provoking and unpleasant procedures, such as endoscopy, dental procedures, angioplasty, and </a:t>
            </a:r>
            <a:r>
              <a:rPr lang="en-US" sz="3600" dirty="0" smtClean="0"/>
              <a:t>prior </a:t>
            </a:r>
            <a:r>
              <a:rPr lang="en-US" sz="3600" dirty="0"/>
              <a:t>to anesthesia</a:t>
            </a:r>
            <a:r>
              <a:rPr lang="en-US" sz="3600" dirty="0" smtClean="0"/>
              <a:t>.</a:t>
            </a:r>
          </a:p>
          <a:p>
            <a:pPr marL="0" indent="0" algn="just" rtl="0">
              <a:buNone/>
            </a:pPr>
            <a:endParaRPr lang="en-US" sz="3600" dirty="0"/>
          </a:p>
          <a:p>
            <a:pPr marL="0" indent="0" algn="just" rtl="0">
              <a:buNone/>
            </a:pPr>
            <a:r>
              <a:rPr lang="en-US" sz="3600" b="1" dirty="0">
                <a:solidFill>
                  <a:srgbClr val="00B050"/>
                </a:solidFill>
              </a:rPr>
              <a:t>4. Seizures:</a:t>
            </a:r>
            <a:r>
              <a:rPr lang="en-US" sz="3600" dirty="0">
                <a:solidFill>
                  <a:srgbClr val="00B050"/>
                </a:solidFill>
              </a:rPr>
              <a:t> </a:t>
            </a:r>
            <a:r>
              <a:rPr lang="en-US" sz="3600" dirty="0"/>
              <a:t>Clonazepam is used for certain types of seizures, whereas </a:t>
            </a:r>
            <a:r>
              <a:rPr lang="en-US" sz="3600" dirty="0" err="1"/>
              <a:t>lorazepam</a:t>
            </a:r>
            <a:r>
              <a:rPr lang="en-US" sz="3600" dirty="0"/>
              <a:t> and diazepam are the drugs of choice in terminating status </a:t>
            </a:r>
            <a:r>
              <a:rPr lang="en-US" sz="3600" dirty="0" err="1"/>
              <a:t>epilepticus</a:t>
            </a:r>
            <a:r>
              <a:rPr lang="en-US" sz="3600" dirty="0"/>
              <a:t>.</a:t>
            </a:r>
          </a:p>
          <a:p>
            <a:pPr marL="0" indent="0" algn="just" rtl="0">
              <a:buNone/>
            </a:pPr>
            <a:endParaRPr lang="en-US" sz="3600" dirty="0"/>
          </a:p>
        </p:txBody>
      </p:sp>
    </p:spTree>
    <p:extLst>
      <p:ext uri="{BB962C8B-B14F-4D97-AF65-F5344CB8AC3E}">
        <p14:creationId xmlns:p14="http://schemas.microsoft.com/office/powerpoint/2010/main" val="1292170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08" y="980728"/>
            <a:ext cx="8949680" cy="4525963"/>
          </a:xfrm>
        </p:spPr>
        <p:txBody>
          <a:bodyPr>
            <a:normAutofit/>
          </a:bodyPr>
          <a:lstStyle/>
          <a:p>
            <a:pPr marL="0" indent="0" algn="just" rtl="0">
              <a:buNone/>
            </a:pPr>
            <a:r>
              <a:rPr lang="en-US" sz="3600" b="1" dirty="0" smtClean="0">
                <a:solidFill>
                  <a:srgbClr val="00B050"/>
                </a:solidFill>
              </a:rPr>
              <a:t>5. </a:t>
            </a:r>
            <a:r>
              <a:rPr lang="en-US" sz="3600" b="1" dirty="0">
                <a:solidFill>
                  <a:srgbClr val="00B050"/>
                </a:solidFill>
              </a:rPr>
              <a:t>Muscular disorders:</a:t>
            </a:r>
            <a:r>
              <a:rPr lang="en-US" sz="3600" dirty="0">
                <a:solidFill>
                  <a:srgbClr val="00B050"/>
                </a:solidFill>
              </a:rPr>
              <a:t> </a:t>
            </a:r>
            <a:r>
              <a:rPr lang="en-US" sz="3600" dirty="0"/>
              <a:t>Diazepam is useful in the treatment of skeletal muscle spasms, such as occur in muscle strain, and in treating spasticity from degenerative disorders, such as multiple sclerosis and cerebral palsy.</a:t>
            </a:r>
          </a:p>
          <a:p>
            <a:pPr marL="0" indent="0" algn="just" rtl="0">
              <a:buNone/>
            </a:pPr>
            <a:r>
              <a:rPr lang="en-US" sz="3600" dirty="0"/>
              <a:t> </a:t>
            </a:r>
          </a:p>
          <a:p>
            <a:pPr algn="just"/>
            <a:endParaRPr lang="en-US" sz="3600" dirty="0"/>
          </a:p>
        </p:txBody>
      </p:sp>
    </p:spTree>
    <p:extLst>
      <p:ext uri="{BB962C8B-B14F-4D97-AF65-F5344CB8AC3E}">
        <p14:creationId xmlns:p14="http://schemas.microsoft.com/office/powerpoint/2010/main" val="1936421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395536" y="476672"/>
            <a:ext cx="8229600" cy="1143000"/>
          </a:xfrm>
        </p:spPr>
        <p:txBody>
          <a:bodyPr>
            <a:noAutofit/>
          </a:bodyPr>
          <a:lstStyle/>
          <a:p>
            <a:r>
              <a:rPr lang="en-US" b="1" dirty="0">
                <a:solidFill>
                  <a:srgbClr val="FF0000"/>
                </a:solidFill>
              </a:rPr>
              <a:t>Pharmacokinetics</a:t>
            </a:r>
            <a:br>
              <a:rPr lang="en-US" b="1" dirty="0">
                <a:solidFill>
                  <a:srgbClr val="FF0000"/>
                </a:solidFill>
              </a:rPr>
            </a:br>
            <a:endParaRPr lang="en-US" b="1" dirty="0">
              <a:solidFill>
                <a:srgbClr val="FF0000"/>
              </a:solidFill>
            </a:endParaRPr>
          </a:p>
        </p:txBody>
      </p:sp>
      <p:sp>
        <p:nvSpPr>
          <p:cNvPr id="3" name="عنصر نائب للمحتوى 2"/>
          <p:cNvSpPr>
            <a:spLocks noGrp="1"/>
          </p:cNvSpPr>
          <p:nvPr>
            <p:ph idx="1"/>
          </p:nvPr>
        </p:nvSpPr>
        <p:spPr>
          <a:xfrm>
            <a:off x="107504" y="1268760"/>
            <a:ext cx="8840108" cy="4525963"/>
          </a:xfrm>
        </p:spPr>
        <p:txBody>
          <a:bodyPr>
            <a:noAutofit/>
          </a:bodyPr>
          <a:lstStyle/>
          <a:p>
            <a:pPr marL="0" indent="0" algn="just" rtl="0">
              <a:buNone/>
            </a:pPr>
            <a:r>
              <a:rPr lang="en-US" sz="3600" b="1" dirty="0" smtClean="0">
                <a:solidFill>
                  <a:srgbClr val="C00000"/>
                </a:solidFill>
              </a:rPr>
              <a:t>1. Absorption and distribution: </a:t>
            </a:r>
          </a:p>
          <a:p>
            <a:pPr algn="just" rtl="0">
              <a:buFont typeface="Wingdings" pitchFamily="2" charset="2"/>
              <a:buChar char="v"/>
            </a:pPr>
            <a:r>
              <a:rPr lang="en-US" sz="3600" b="1" dirty="0">
                <a:solidFill>
                  <a:srgbClr val="C00000"/>
                </a:solidFill>
              </a:rPr>
              <a:t> </a:t>
            </a:r>
            <a:r>
              <a:rPr lang="en-US" sz="3600" dirty="0" smtClean="0"/>
              <a:t>The benzodiazepines are </a:t>
            </a:r>
            <a:r>
              <a:rPr lang="en-US" sz="3600" b="1" dirty="0" smtClean="0">
                <a:solidFill>
                  <a:srgbClr val="00B050"/>
                </a:solidFill>
              </a:rPr>
              <a:t>lipophilic</a:t>
            </a:r>
            <a:r>
              <a:rPr lang="en-US" sz="3600" dirty="0" smtClean="0"/>
              <a:t>. </a:t>
            </a:r>
          </a:p>
          <a:p>
            <a:pPr algn="just" rtl="0">
              <a:buFont typeface="Wingdings" pitchFamily="2" charset="2"/>
              <a:buChar char="v"/>
            </a:pPr>
            <a:r>
              <a:rPr lang="en-US" sz="3600" dirty="0" smtClean="0"/>
              <a:t> completely absorbed after oral administration. </a:t>
            </a:r>
          </a:p>
          <a:p>
            <a:pPr algn="just" rtl="0">
              <a:buFont typeface="Wingdings" pitchFamily="2" charset="2"/>
              <a:buChar char="v"/>
            </a:pPr>
            <a:r>
              <a:rPr lang="en-US" sz="3600" dirty="0"/>
              <a:t> </a:t>
            </a:r>
            <a:r>
              <a:rPr lang="en-US" sz="3600" dirty="0" err="1" smtClean="0"/>
              <a:t>Lipophilicity</a:t>
            </a:r>
            <a:r>
              <a:rPr lang="en-US" sz="3600" dirty="0" smtClean="0"/>
              <a:t> determining the rate at which the sedative-hypnotic enters the central nervous system.</a:t>
            </a:r>
          </a:p>
          <a:p>
            <a:pPr algn="just" rtl="0">
              <a:buFont typeface="Wingdings" pitchFamily="2" charset="2"/>
              <a:buChar char="v"/>
            </a:pPr>
            <a:r>
              <a:rPr lang="en-US" sz="3600" dirty="0" smtClean="0"/>
              <a:t> This property is responsible for the rapid onset of CNS effects of </a:t>
            </a:r>
            <a:r>
              <a:rPr lang="en-US" sz="3600" b="1" dirty="0" err="1" smtClean="0">
                <a:solidFill>
                  <a:srgbClr val="0070C0"/>
                </a:solidFill>
              </a:rPr>
              <a:t>triazolam</a:t>
            </a:r>
            <a:r>
              <a:rPr lang="en-US" sz="3600" dirty="0" smtClean="0"/>
              <a:t>.</a:t>
            </a:r>
          </a:p>
          <a:p>
            <a:pPr algn="just" rtl="0"/>
            <a:endParaRPr lang="en-US" sz="3600" dirty="0"/>
          </a:p>
        </p:txBody>
      </p:sp>
    </p:spTree>
    <p:extLst>
      <p:ext uri="{BB962C8B-B14F-4D97-AF65-F5344CB8AC3E}">
        <p14:creationId xmlns:p14="http://schemas.microsoft.com/office/powerpoint/2010/main" val="31588588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991269"/>
            <a:ext cx="8856984" cy="4525963"/>
          </a:xfrm>
        </p:spPr>
        <p:txBody>
          <a:bodyPr>
            <a:normAutofit lnSpcReduction="10000"/>
          </a:bodyPr>
          <a:lstStyle/>
          <a:p>
            <a:pPr marL="0" indent="0" algn="just" rtl="0">
              <a:buNone/>
            </a:pPr>
            <a:r>
              <a:rPr lang="en-US" sz="3600" b="1" dirty="0">
                <a:solidFill>
                  <a:schemeClr val="tx2">
                    <a:lumMod val="60000"/>
                    <a:lumOff val="40000"/>
                  </a:schemeClr>
                </a:solidFill>
              </a:rPr>
              <a:t>2. Duration of action:</a:t>
            </a:r>
            <a:r>
              <a:rPr lang="en-US" sz="3600" dirty="0"/>
              <a:t> The half-lives of the benzodiazepines are important clinically, because the duration of action may determine the therapeutic usefulness. </a:t>
            </a:r>
            <a:endParaRPr lang="en-US" sz="3600" dirty="0" smtClean="0"/>
          </a:p>
          <a:p>
            <a:pPr marL="0" indent="0" algn="just" rtl="0">
              <a:buNone/>
            </a:pPr>
            <a:endParaRPr lang="en-US" sz="3600" dirty="0" smtClean="0"/>
          </a:p>
          <a:p>
            <a:pPr algn="just" rtl="0">
              <a:buFont typeface="Wingdings" pitchFamily="2" charset="2"/>
              <a:buChar char="Ø"/>
            </a:pPr>
            <a:r>
              <a:rPr lang="en-US" sz="3600" b="1" dirty="0" smtClean="0">
                <a:solidFill>
                  <a:schemeClr val="tx2">
                    <a:lumMod val="60000"/>
                    <a:lumOff val="40000"/>
                  </a:schemeClr>
                </a:solidFill>
              </a:rPr>
              <a:t> Short: </a:t>
            </a:r>
            <a:r>
              <a:rPr lang="en-US" sz="3600" b="1" dirty="0" err="1" smtClean="0">
                <a:solidFill>
                  <a:schemeClr val="tx2">
                    <a:lumMod val="60000"/>
                    <a:lumOff val="40000"/>
                  </a:schemeClr>
                </a:solidFill>
              </a:rPr>
              <a:t>trizolam</a:t>
            </a:r>
            <a:r>
              <a:rPr lang="en-US" sz="3600" b="1" dirty="0" smtClean="0">
                <a:solidFill>
                  <a:schemeClr val="tx2">
                    <a:lumMod val="60000"/>
                    <a:lumOff val="40000"/>
                  </a:schemeClr>
                </a:solidFill>
              </a:rPr>
              <a:t>             </a:t>
            </a:r>
          </a:p>
          <a:p>
            <a:pPr algn="just" rtl="0">
              <a:buFont typeface="Wingdings" pitchFamily="2" charset="2"/>
              <a:buChar char="Ø"/>
            </a:pPr>
            <a:r>
              <a:rPr lang="en-US" sz="3600" b="1" dirty="0" smtClean="0">
                <a:solidFill>
                  <a:srgbClr val="FF0000"/>
                </a:solidFill>
              </a:rPr>
              <a:t> Intermediate: </a:t>
            </a:r>
            <a:r>
              <a:rPr lang="en-US" sz="3600" b="1" dirty="0" err="1" smtClean="0">
                <a:solidFill>
                  <a:srgbClr val="FF0000"/>
                </a:solidFill>
              </a:rPr>
              <a:t>lorazepam</a:t>
            </a:r>
            <a:endParaRPr lang="en-US" sz="3600" b="1" dirty="0" smtClean="0">
              <a:solidFill>
                <a:srgbClr val="FF0000"/>
              </a:solidFill>
            </a:endParaRPr>
          </a:p>
          <a:p>
            <a:pPr algn="just" rtl="0">
              <a:buFont typeface="Wingdings" pitchFamily="2" charset="2"/>
              <a:buChar char="Ø"/>
            </a:pPr>
            <a:r>
              <a:rPr lang="en-US" sz="3600" b="1" dirty="0" smtClean="0">
                <a:solidFill>
                  <a:srgbClr val="00B050"/>
                </a:solidFill>
              </a:rPr>
              <a:t> long-acting groups: diazepam </a:t>
            </a:r>
          </a:p>
        </p:txBody>
      </p:sp>
    </p:spTree>
    <p:extLst>
      <p:ext uri="{BB962C8B-B14F-4D97-AF65-F5344CB8AC3E}">
        <p14:creationId xmlns:p14="http://schemas.microsoft.com/office/powerpoint/2010/main" val="21283119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496" y="476672"/>
            <a:ext cx="9001000" cy="4525963"/>
          </a:xfrm>
        </p:spPr>
        <p:txBody>
          <a:bodyPr>
            <a:noAutofit/>
          </a:bodyPr>
          <a:lstStyle/>
          <a:p>
            <a:pPr marL="0" indent="0" algn="just" rtl="0">
              <a:buNone/>
            </a:pPr>
            <a:r>
              <a:rPr lang="en-US" sz="3600" b="1" dirty="0" smtClean="0">
                <a:solidFill>
                  <a:srgbClr val="FF0000"/>
                </a:solidFill>
              </a:rPr>
              <a:t>      Adverse </a:t>
            </a:r>
            <a:r>
              <a:rPr lang="en-US" sz="3600" b="1" dirty="0">
                <a:solidFill>
                  <a:srgbClr val="FF0000"/>
                </a:solidFill>
              </a:rPr>
              <a:t>effects</a:t>
            </a:r>
            <a:endParaRPr lang="en-US" sz="3600" dirty="0">
              <a:solidFill>
                <a:srgbClr val="FF0000"/>
              </a:solidFill>
            </a:endParaRPr>
          </a:p>
          <a:p>
            <a:pPr algn="just" rtl="0"/>
            <a:r>
              <a:rPr lang="en-US" sz="3600" dirty="0"/>
              <a:t>Drowsiness and confusion are </a:t>
            </a:r>
            <a:r>
              <a:rPr lang="en-US" sz="3600" dirty="0" smtClean="0"/>
              <a:t>common. </a:t>
            </a:r>
          </a:p>
          <a:p>
            <a:pPr algn="just" rtl="0"/>
            <a:r>
              <a:rPr lang="en-US" sz="3600" dirty="0" smtClean="0"/>
              <a:t>Ataxia </a:t>
            </a:r>
            <a:r>
              <a:rPr lang="en-US" sz="3600" dirty="0"/>
              <a:t>occurs at high </a:t>
            </a:r>
            <a:r>
              <a:rPr lang="en-US" sz="3600" dirty="0" smtClean="0"/>
              <a:t>doses. </a:t>
            </a:r>
          </a:p>
          <a:p>
            <a:pPr algn="just" rtl="0"/>
            <a:r>
              <a:rPr lang="en-US" sz="3600" dirty="0" smtClean="0"/>
              <a:t>Cognitive impairment. </a:t>
            </a:r>
          </a:p>
          <a:p>
            <a:pPr algn="just" rtl="0"/>
            <a:r>
              <a:rPr lang="en-US" sz="3600" dirty="0" smtClean="0"/>
              <a:t>other </a:t>
            </a:r>
            <a:r>
              <a:rPr lang="en-US" sz="3600" dirty="0"/>
              <a:t>CNS depressants enhance the sedative–hypnotic effects of the benzodiazepines. </a:t>
            </a:r>
            <a:endParaRPr lang="en-US" sz="3600" dirty="0" smtClean="0"/>
          </a:p>
          <a:p>
            <a:pPr algn="just"/>
            <a:endParaRPr lang="en-US" sz="3600" dirty="0"/>
          </a:p>
        </p:txBody>
      </p:sp>
    </p:spTree>
    <p:extLst>
      <p:ext uri="{BB962C8B-B14F-4D97-AF65-F5344CB8AC3E}">
        <p14:creationId xmlns:p14="http://schemas.microsoft.com/office/powerpoint/2010/main" val="33444563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 Dependence</a:t>
            </a:r>
            <a:endParaRPr lang="en-US" dirty="0">
              <a:solidFill>
                <a:srgbClr val="FF0000"/>
              </a:solidFill>
            </a:endParaRPr>
          </a:p>
        </p:txBody>
      </p:sp>
      <p:sp>
        <p:nvSpPr>
          <p:cNvPr id="3" name="عنصر نائب للمحتوى 2"/>
          <p:cNvSpPr>
            <a:spLocks noGrp="1"/>
          </p:cNvSpPr>
          <p:nvPr>
            <p:ph idx="1"/>
          </p:nvPr>
        </p:nvSpPr>
        <p:spPr>
          <a:xfrm>
            <a:off x="-57200" y="1600200"/>
            <a:ext cx="9093696" cy="4525963"/>
          </a:xfrm>
        </p:spPr>
        <p:txBody>
          <a:bodyPr>
            <a:noAutofit/>
          </a:bodyPr>
          <a:lstStyle/>
          <a:p>
            <a:pPr algn="just" rtl="0"/>
            <a:r>
              <a:rPr lang="en-US" sz="3600" dirty="0" smtClean="0"/>
              <a:t>Psychological </a:t>
            </a:r>
            <a:r>
              <a:rPr lang="en-US" sz="3600" dirty="0"/>
              <a:t>and physical dependence on benzodiazepines can develop if high doses of the drugs are given for a prolonged period. </a:t>
            </a:r>
            <a:endParaRPr lang="en-US" sz="3600" dirty="0" smtClean="0"/>
          </a:p>
          <a:p>
            <a:pPr algn="just" rtl="0"/>
            <a:r>
              <a:rPr lang="en-US" sz="3600" dirty="0" smtClean="0"/>
              <a:t>Abrupt </a:t>
            </a:r>
            <a:r>
              <a:rPr lang="en-US" sz="3600" dirty="0"/>
              <a:t>discontinuation of the benzodiazepines results in withdrawal symptoms, including confusion, anxiety, agitation, restlessness, insomnia, tension. </a:t>
            </a:r>
          </a:p>
          <a:p>
            <a:pPr marL="0" indent="0" algn="just" rtl="0">
              <a:buNone/>
            </a:pPr>
            <a:r>
              <a:rPr lang="en-US" sz="3600" dirty="0"/>
              <a:t> </a:t>
            </a:r>
          </a:p>
          <a:p>
            <a:pPr algn="just"/>
            <a:endParaRPr lang="en-US" sz="3600" dirty="0"/>
          </a:p>
        </p:txBody>
      </p:sp>
    </p:spTree>
    <p:extLst>
      <p:ext uri="{BB962C8B-B14F-4D97-AF65-F5344CB8AC3E}">
        <p14:creationId xmlns:p14="http://schemas.microsoft.com/office/powerpoint/2010/main" val="35081727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Barbiturates</a:t>
            </a:r>
            <a:endParaRPr lang="en-US" dirty="0">
              <a:solidFill>
                <a:srgbClr val="FF0000"/>
              </a:solidFill>
            </a:endParaRPr>
          </a:p>
        </p:txBody>
      </p:sp>
      <p:sp>
        <p:nvSpPr>
          <p:cNvPr id="3" name="عنصر نائب للمحتوى 2"/>
          <p:cNvSpPr>
            <a:spLocks noGrp="1"/>
          </p:cNvSpPr>
          <p:nvPr>
            <p:ph idx="1"/>
          </p:nvPr>
        </p:nvSpPr>
        <p:spPr>
          <a:xfrm>
            <a:off x="35496" y="1268760"/>
            <a:ext cx="9001000" cy="4525963"/>
          </a:xfrm>
        </p:spPr>
        <p:txBody>
          <a:bodyPr>
            <a:noAutofit/>
          </a:bodyPr>
          <a:lstStyle/>
          <a:p>
            <a:pPr algn="just" rtl="0">
              <a:buFont typeface="Wingdings" pitchFamily="2" charset="2"/>
              <a:buChar char="v"/>
            </a:pPr>
            <a:r>
              <a:rPr lang="en-US" sz="3600" dirty="0" smtClean="0"/>
              <a:t> The </a:t>
            </a:r>
            <a:r>
              <a:rPr lang="en-US" sz="3600" dirty="0"/>
              <a:t>sedative–hypnotic action of the barbiturates is due to their interaction with GABA</a:t>
            </a:r>
            <a:r>
              <a:rPr lang="en-US" sz="3600" b="1" baseline="-25000" dirty="0"/>
              <a:t>A</a:t>
            </a:r>
            <a:r>
              <a:rPr lang="en-US" sz="3600" dirty="0"/>
              <a:t> receptors, which enhances </a:t>
            </a:r>
            <a:r>
              <a:rPr lang="en-US" sz="3600" dirty="0" err="1"/>
              <a:t>GABAergic</a:t>
            </a:r>
            <a:r>
              <a:rPr lang="en-US" sz="3600" dirty="0"/>
              <a:t> transmission</a:t>
            </a:r>
            <a:r>
              <a:rPr lang="en-US" sz="3600" dirty="0" smtClean="0"/>
              <a:t>.</a:t>
            </a:r>
          </a:p>
          <a:p>
            <a:pPr algn="just" rtl="0">
              <a:buFont typeface="Wingdings" pitchFamily="2" charset="2"/>
              <a:buChar char="v"/>
            </a:pPr>
            <a:r>
              <a:rPr lang="en-US" sz="3600" dirty="0" smtClean="0"/>
              <a:t> </a:t>
            </a:r>
            <a:r>
              <a:rPr lang="en-US" sz="3600" dirty="0"/>
              <a:t>the binding site of barbiturates on the GABA receptor is distinct from that of the </a:t>
            </a:r>
            <a:r>
              <a:rPr lang="en-US" sz="3600" dirty="0" smtClean="0"/>
              <a:t>benzodiazepines.</a:t>
            </a:r>
          </a:p>
          <a:p>
            <a:pPr marL="0" indent="0" algn="just" rtl="0">
              <a:buNone/>
            </a:pPr>
            <a:endParaRPr lang="en-US" sz="3600" dirty="0" smtClean="0"/>
          </a:p>
        </p:txBody>
      </p:sp>
    </p:spTree>
    <p:extLst>
      <p:ext uri="{BB962C8B-B14F-4D97-AF65-F5344CB8AC3E}">
        <p14:creationId xmlns:p14="http://schemas.microsoft.com/office/powerpoint/2010/main" val="2275842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692696"/>
            <a:ext cx="8229600" cy="4525963"/>
          </a:xfrm>
        </p:spPr>
        <p:txBody>
          <a:bodyPr>
            <a:noAutofit/>
          </a:bodyPr>
          <a:lstStyle/>
          <a:p>
            <a:pPr algn="just" rtl="0"/>
            <a:r>
              <a:rPr lang="en-US" sz="3600" dirty="0"/>
              <a:t>Deviations from a linear dose-response relationship, </a:t>
            </a:r>
            <a:r>
              <a:rPr lang="en-US" sz="3600" dirty="0" smtClean="0"/>
              <a:t>require greater </a:t>
            </a:r>
            <a:r>
              <a:rPr lang="en-US" sz="3600" dirty="0"/>
              <a:t>dosage increments to achieve central nervous system depression more </a:t>
            </a:r>
            <a:r>
              <a:rPr lang="en-US" sz="3600" dirty="0" smtClean="0"/>
              <a:t>than </a:t>
            </a:r>
            <a:r>
              <a:rPr lang="en-US" sz="3600" dirty="0"/>
              <a:t>hypnosis. </a:t>
            </a:r>
            <a:endParaRPr lang="en-US" sz="3600" dirty="0" smtClean="0"/>
          </a:p>
          <a:p>
            <a:pPr algn="just" rtl="0"/>
            <a:r>
              <a:rPr lang="en-US" sz="3600" dirty="0" smtClean="0"/>
              <a:t>This </a:t>
            </a:r>
            <a:r>
              <a:rPr lang="en-US" sz="3600" dirty="0"/>
              <a:t>appears to be the case for </a:t>
            </a:r>
            <a:r>
              <a:rPr lang="en-US" sz="3600" b="1" dirty="0">
                <a:solidFill>
                  <a:srgbClr val="FF0000"/>
                </a:solidFill>
              </a:rPr>
              <a:t>benzodiazepines</a:t>
            </a:r>
            <a:r>
              <a:rPr lang="en-US" sz="3600" dirty="0"/>
              <a:t> and for certain newer hypnotics that have a similar mechanism of action.</a:t>
            </a:r>
          </a:p>
          <a:p>
            <a:pPr algn="just" rtl="0"/>
            <a:endParaRPr lang="en-US" sz="3600" dirty="0"/>
          </a:p>
        </p:txBody>
      </p:sp>
    </p:spTree>
    <p:extLst>
      <p:ext uri="{BB962C8B-B14F-4D97-AF65-F5344CB8AC3E}">
        <p14:creationId xmlns:p14="http://schemas.microsoft.com/office/powerpoint/2010/main" val="34377572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79493"/>
            <a:ext cx="6375027" cy="6173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0792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251520" y="1628800"/>
            <a:ext cx="8712968" cy="4525963"/>
          </a:xfrm>
        </p:spPr>
        <p:txBody>
          <a:bodyPr>
            <a:normAutofit/>
          </a:bodyPr>
          <a:lstStyle/>
          <a:p>
            <a:pPr algn="just" rtl="0">
              <a:buFont typeface="Wingdings" pitchFamily="2" charset="2"/>
              <a:buChar char="v"/>
            </a:pPr>
            <a:r>
              <a:rPr lang="en-US" sz="3600" dirty="0" smtClean="0"/>
              <a:t> Barbiturates </a:t>
            </a:r>
            <a:r>
              <a:rPr lang="en-US" sz="3600" dirty="0"/>
              <a:t>potentiate GABA action on chloride entry into the neuron by prolonging the duration of the chloride channel openings. </a:t>
            </a:r>
          </a:p>
          <a:p>
            <a:pPr algn="just" rtl="0"/>
            <a:endParaRPr lang="en-US" sz="3600" dirty="0"/>
          </a:p>
        </p:txBody>
      </p:sp>
    </p:spTree>
    <p:extLst>
      <p:ext uri="{BB962C8B-B14F-4D97-AF65-F5344CB8AC3E}">
        <p14:creationId xmlns:p14="http://schemas.microsoft.com/office/powerpoint/2010/main" val="20653730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200" y="620688"/>
            <a:ext cx="9021688" cy="4525963"/>
          </a:xfrm>
        </p:spPr>
        <p:txBody>
          <a:bodyPr>
            <a:noAutofit/>
          </a:bodyPr>
          <a:lstStyle/>
          <a:p>
            <a:pPr algn="just" rtl="0"/>
            <a:r>
              <a:rPr lang="en-US" sz="3600" dirty="0"/>
              <a:t>In addition, barbiturates can block excitatory glutamate receptors. </a:t>
            </a:r>
            <a:endParaRPr lang="en-US" sz="3600" dirty="0" smtClean="0"/>
          </a:p>
          <a:p>
            <a:pPr algn="just" rtl="0"/>
            <a:r>
              <a:rPr lang="en-US" sz="3600" i="1" dirty="0" smtClean="0"/>
              <a:t>pentobarbital </a:t>
            </a:r>
            <a:r>
              <a:rPr lang="en-US" sz="3600" dirty="0"/>
              <a:t>also block high-frequency sodium channels. </a:t>
            </a:r>
            <a:endParaRPr lang="en-US" sz="3600" dirty="0" smtClean="0"/>
          </a:p>
          <a:p>
            <a:pPr algn="just" rtl="0"/>
            <a:r>
              <a:rPr lang="en-US" sz="3600" dirty="0" smtClean="0"/>
              <a:t>barbiturates </a:t>
            </a:r>
            <a:r>
              <a:rPr lang="en-US" sz="3600" dirty="0"/>
              <a:t>have been largely replaced by the benzodiazepines, primarily because barbiturates induce tolerance and physical dependence and are associated with very severe withdrawal symptoms.</a:t>
            </a:r>
          </a:p>
          <a:p>
            <a:pPr algn="just"/>
            <a:endParaRPr lang="en-US" sz="3600" dirty="0"/>
          </a:p>
          <a:p>
            <a:pPr algn="just"/>
            <a:endParaRPr lang="en-US" sz="3600" dirty="0"/>
          </a:p>
        </p:txBody>
      </p:sp>
    </p:spTree>
    <p:extLst>
      <p:ext uri="{BB962C8B-B14F-4D97-AF65-F5344CB8AC3E}">
        <p14:creationId xmlns:p14="http://schemas.microsoft.com/office/powerpoint/2010/main" val="16627841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260648"/>
            <a:ext cx="8928992" cy="4525963"/>
          </a:xfrm>
        </p:spPr>
        <p:txBody>
          <a:bodyPr>
            <a:noAutofit/>
          </a:bodyPr>
          <a:lstStyle/>
          <a:p>
            <a:pPr marL="0" indent="0" algn="just" rtl="0">
              <a:buNone/>
            </a:pPr>
            <a:r>
              <a:rPr lang="en-US" sz="3600" b="1" dirty="0" smtClean="0">
                <a:solidFill>
                  <a:srgbClr val="FF0000"/>
                </a:solidFill>
              </a:rPr>
              <a:t>    </a:t>
            </a:r>
            <a:r>
              <a:rPr lang="en-US" sz="4000" b="1" dirty="0" smtClean="0">
                <a:solidFill>
                  <a:srgbClr val="FF0000"/>
                </a:solidFill>
              </a:rPr>
              <a:t>Actions</a:t>
            </a:r>
            <a:endParaRPr lang="en-US" sz="3600" dirty="0">
              <a:solidFill>
                <a:srgbClr val="FF0000"/>
              </a:solidFill>
            </a:endParaRPr>
          </a:p>
          <a:p>
            <a:pPr marL="514350" indent="-514350" algn="just" rtl="0">
              <a:buAutoNum type="arabicPeriod"/>
            </a:pPr>
            <a:r>
              <a:rPr lang="en-US" sz="3600" b="1" dirty="0" smtClean="0">
                <a:solidFill>
                  <a:srgbClr val="FFC000"/>
                </a:solidFill>
              </a:rPr>
              <a:t>Depression </a:t>
            </a:r>
            <a:r>
              <a:rPr lang="en-US" sz="3600" b="1" dirty="0">
                <a:solidFill>
                  <a:srgbClr val="FFC000"/>
                </a:solidFill>
              </a:rPr>
              <a:t>of CNS: </a:t>
            </a:r>
            <a:r>
              <a:rPr lang="en-US" sz="3600" dirty="0"/>
              <a:t>At low doses, the barbiturates produce sedation (have a calming effect and reduce excitement). </a:t>
            </a:r>
            <a:endParaRPr lang="en-US" sz="3600" dirty="0" smtClean="0"/>
          </a:p>
          <a:p>
            <a:pPr algn="just" rtl="0">
              <a:buFont typeface="Wingdings" pitchFamily="2" charset="2"/>
              <a:buChar char="v"/>
            </a:pPr>
            <a:r>
              <a:rPr lang="en-US" sz="3600" dirty="0" smtClean="0"/>
              <a:t> At </a:t>
            </a:r>
            <a:r>
              <a:rPr lang="en-US" sz="3600" dirty="0"/>
              <a:t>higher doses, the drugs cause </a:t>
            </a:r>
            <a:r>
              <a:rPr lang="en-US" sz="3600" b="1" dirty="0">
                <a:solidFill>
                  <a:srgbClr val="0070C0"/>
                </a:solidFill>
              </a:rPr>
              <a:t>hypnosis</a:t>
            </a:r>
            <a:r>
              <a:rPr lang="en-US" sz="3600" dirty="0"/>
              <a:t>, followed by </a:t>
            </a:r>
            <a:r>
              <a:rPr lang="en-US" sz="3600" b="1" dirty="0">
                <a:solidFill>
                  <a:srgbClr val="0070C0"/>
                </a:solidFill>
              </a:rPr>
              <a:t>anesthesia</a:t>
            </a:r>
            <a:r>
              <a:rPr lang="en-US" sz="3600" dirty="0">
                <a:solidFill>
                  <a:srgbClr val="0070C0"/>
                </a:solidFill>
              </a:rPr>
              <a:t> </a:t>
            </a:r>
            <a:r>
              <a:rPr lang="en-US" sz="3600" dirty="0"/>
              <a:t>(loss of feeling or sensation), and, finally, </a:t>
            </a:r>
            <a:r>
              <a:rPr lang="en-US" sz="3600" b="1" dirty="0">
                <a:solidFill>
                  <a:srgbClr val="0070C0"/>
                </a:solidFill>
              </a:rPr>
              <a:t>coma</a:t>
            </a:r>
            <a:r>
              <a:rPr lang="en-US" sz="3600" dirty="0">
                <a:solidFill>
                  <a:srgbClr val="0070C0"/>
                </a:solidFill>
              </a:rPr>
              <a:t> </a:t>
            </a:r>
            <a:r>
              <a:rPr lang="en-US" sz="3600" dirty="0"/>
              <a:t>and </a:t>
            </a:r>
            <a:r>
              <a:rPr lang="en-US" sz="3600" b="1" dirty="0">
                <a:solidFill>
                  <a:srgbClr val="0070C0"/>
                </a:solidFill>
              </a:rPr>
              <a:t>death</a:t>
            </a:r>
            <a:r>
              <a:rPr lang="en-US" sz="3600" dirty="0"/>
              <a:t>. </a:t>
            </a:r>
            <a:endParaRPr lang="en-US" sz="3600" dirty="0" smtClean="0"/>
          </a:p>
          <a:p>
            <a:pPr algn="just" rtl="0">
              <a:buFont typeface="Wingdings" pitchFamily="2" charset="2"/>
              <a:buChar char="v"/>
            </a:pPr>
            <a:r>
              <a:rPr lang="en-US" sz="3600" b="1" dirty="0" smtClean="0">
                <a:solidFill>
                  <a:srgbClr val="FF0000"/>
                </a:solidFill>
              </a:rPr>
              <a:t> any </a:t>
            </a:r>
            <a:r>
              <a:rPr lang="en-US" sz="3600" b="1" dirty="0">
                <a:solidFill>
                  <a:srgbClr val="FF0000"/>
                </a:solidFill>
              </a:rPr>
              <a:t>degree of depression of the CNS </a:t>
            </a:r>
            <a:r>
              <a:rPr lang="en-US" sz="3600" dirty="0"/>
              <a:t>is possible, depending on the dose. </a:t>
            </a:r>
            <a:r>
              <a:rPr lang="en-US" sz="3600" dirty="0" smtClean="0"/>
              <a:t>Chronic </a:t>
            </a:r>
            <a:r>
              <a:rPr lang="en-US" sz="3600" dirty="0"/>
              <a:t>use leads to tolerance.</a:t>
            </a:r>
          </a:p>
          <a:p>
            <a:pPr marL="0" indent="0" algn="just" rtl="0">
              <a:buNone/>
            </a:pPr>
            <a:r>
              <a:rPr lang="en-US" sz="3600" dirty="0"/>
              <a:t> </a:t>
            </a:r>
          </a:p>
          <a:p>
            <a:pPr marL="0" indent="0" algn="just" rtl="0">
              <a:buNone/>
            </a:pPr>
            <a:r>
              <a:rPr lang="en-US" sz="3600" b="1" dirty="0"/>
              <a:t>2. </a:t>
            </a:r>
            <a:endParaRPr lang="en-US" sz="3600" dirty="0"/>
          </a:p>
        </p:txBody>
      </p:sp>
    </p:spTree>
    <p:extLst>
      <p:ext uri="{BB962C8B-B14F-4D97-AF65-F5344CB8AC3E}">
        <p14:creationId xmlns:p14="http://schemas.microsoft.com/office/powerpoint/2010/main" val="5247657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35496" y="1600200"/>
            <a:ext cx="8928992" cy="4525963"/>
          </a:xfrm>
        </p:spPr>
        <p:txBody>
          <a:bodyPr>
            <a:normAutofit/>
          </a:bodyPr>
          <a:lstStyle/>
          <a:p>
            <a:pPr marL="0" indent="0" algn="just" rtl="0">
              <a:buNone/>
            </a:pPr>
            <a:r>
              <a:rPr lang="en-US" sz="3600" b="1" dirty="0">
                <a:solidFill>
                  <a:srgbClr val="FF0000"/>
                </a:solidFill>
              </a:rPr>
              <a:t>2</a:t>
            </a:r>
            <a:r>
              <a:rPr lang="en-US" sz="3600" b="1" dirty="0" smtClean="0">
                <a:solidFill>
                  <a:srgbClr val="FF0000"/>
                </a:solidFill>
              </a:rPr>
              <a:t>. Respiratory </a:t>
            </a:r>
            <a:r>
              <a:rPr lang="en-US" sz="3600" b="1" dirty="0">
                <a:solidFill>
                  <a:srgbClr val="FF0000"/>
                </a:solidFill>
              </a:rPr>
              <a:t>depression:</a:t>
            </a:r>
            <a:r>
              <a:rPr lang="en-US" sz="3600" dirty="0">
                <a:solidFill>
                  <a:srgbClr val="FF0000"/>
                </a:solidFill>
              </a:rPr>
              <a:t> </a:t>
            </a:r>
            <a:r>
              <a:rPr lang="en-US" sz="3600" dirty="0"/>
              <a:t>Barbiturates suppress the hypoxic and chemoreceptor response to CO2, and </a:t>
            </a:r>
            <a:r>
              <a:rPr lang="en-US" sz="3600" b="1" dirty="0" err="1">
                <a:solidFill>
                  <a:srgbClr val="002060"/>
                </a:solidFill>
              </a:rPr>
              <a:t>overdosage</a:t>
            </a:r>
            <a:r>
              <a:rPr lang="en-US" sz="3600" b="1" dirty="0">
                <a:solidFill>
                  <a:srgbClr val="002060"/>
                </a:solidFill>
              </a:rPr>
              <a:t> is followed by respiratory depression and death.</a:t>
            </a:r>
          </a:p>
          <a:p>
            <a:pPr algn="just"/>
            <a:endParaRPr lang="en-US" sz="3600" b="1" dirty="0">
              <a:solidFill>
                <a:srgbClr val="002060"/>
              </a:solidFill>
            </a:endParaRPr>
          </a:p>
          <a:p>
            <a:endParaRPr lang="en-US" sz="3600" dirty="0"/>
          </a:p>
        </p:txBody>
      </p:sp>
    </p:spTree>
    <p:extLst>
      <p:ext uri="{BB962C8B-B14F-4D97-AF65-F5344CB8AC3E}">
        <p14:creationId xmlns:p14="http://schemas.microsoft.com/office/powerpoint/2010/main" val="42001960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631229"/>
            <a:ext cx="8856984" cy="4525963"/>
          </a:xfrm>
        </p:spPr>
        <p:txBody>
          <a:bodyPr>
            <a:noAutofit/>
          </a:bodyPr>
          <a:lstStyle/>
          <a:p>
            <a:pPr marL="0" indent="0" algn="just" rtl="0">
              <a:buNone/>
            </a:pPr>
            <a:r>
              <a:rPr lang="en-US" sz="4400" b="1" dirty="0" smtClean="0">
                <a:solidFill>
                  <a:srgbClr val="FF0000"/>
                </a:solidFill>
              </a:rPr>
              <a:t>     Therapeutic </a:t>
            </a:r>
            <a:r>
              <a:rPr lang="en-US" sz="4400" b="1" dirty="0">
                <a:solidFill>
                  <a:srgbClr val="FF0000"/>
                </a:solidFill>
              </a:rPr>
              <a:t>uses</a:t>
            </a:r>
            <a:endParaRPr lang="en-US" sz="4400" dirty="0">
              <a:solidFill>
                <a:srgbClr val="FF0000"/>
              </a:solidFill>
            </a:endParaRPr>
          </a:p>
          <a:p>
            <a:pPr marL="0" indent="0" algn="just" rtl="0">
              <a:buNone/>
            </a:pPr>
            <a:r>
              <a:rPr lang="en-US" sz="3600" b="1" dirty="0">
                <a:solidFill>
                  <a:srgbClr val="00B050"/>
                </a:solidFill>
              </a:rPr>
              <a:t>1. Anesthesia:</a:t>
            </a:r>
            <a:r>
              <a:rPr lang="en-US" sz="3600" dirty="0">
                <a:solidFill>
                  <a:srgbClr val="00B050"/>
                </a:solidFill>
              </a:rPr>
              <a:t> </a:t>
            </a:r>
            <a:r>
              <a:rPr lang="en-US" sz="3600" dirty="0" smtClean="0"/>
              <a:t>thiopental </a:t>
            </a:r>
            <a:r>
              <a:rPr lang="en-US" sz="3600" dirty="0"/>
              <a:t>used intravenously to induce anesthesia.</a:t>
            </a:r>
          </a:p>
          <a:p>
            <a:pPr marL="0" indent="0" algn="just" rtl="0">
              <a:buNone/>
            </a:pPr>
            <a:r>
              <a:rPr lang="en-US" sz="3600" b="1" dirty="0">
                <a:solidFill>
                  <a:srgbClr val="00B050"/>
                </a:solidFill>
              </a:rPr>
              <a:t>2. Anticonvulsant: </a:t>
            </a:r>
            <a:r>
              <a:rPr lang="en-US" sz="3600" dirty="0"/>
              <a:t>Phenobarbital has specific anticonvulsant activity that is distinguished from the nonspecific CNS depression. It is used in long-term </a:t>
            </a:r>
            <a:r>
              <a:rPr lang="en-US" sz="3600" dirty="0" smtClean="0"/>
              <a:t>management </a:t>
            </a:r>
            <a:r>
              <a:rPr lang="en-US" sz="3600" dirty="0"/>
              <a:t>of tonic–</a:t>
            </a:r>
            <a:r>
              <a:rPr lang="en-US" sz="3600" dirty="0" err="1"/>
              <a:t>clonic</a:t>
            </a:r>
            <a:r>
              <a:rPr lang="en-US" sz="3600" dirty="0"/>
              <a:t> </a:t>
            </a:r>
            <a:r>
              <a:rPr lang="en-US" sz="3600" dirty="0" smtClean="0"/>
              <a:t>seizures.</a:t>
            </a:r>
          </a:p>
          <a:p>
            <a:pPr lvl="0" algn="just" rtl="0">
              <a:buFont typeface="Wingdings" pitchFamily="2" charset="2"/>
              <a:buChar char="v"/>
            </a:pPr>
            <a:r>
              <a:rPr lang="en-US" sz="3600" dirty="0" smtClean="0"/>
              <a:t> phenobarbital </a:t>
            </a:r>
            <a:r>
              <a:rPr lang="en-US" sz="3600" dirty="0"/>
              <a:t>may be used for the treatment of refractory </a:t>
            </a:r>
            <a:r>
              <a:rPr lang="en-US" sz="3600" b="1" dirty="0"/>
              <a:t>status </a:t>
            </a:r>
            <a:r>
              <a:rPr lang="en-US" sz="3600" b="1" dirty="0" err="1"/>
              <a:t>epilepticus</a:t>
            </a:r>
            <a:r>
              <a:rPr lang="en-US" sz="3600" dirty="0"/>
              <a:t>.</a:t>
            </a:r>
          </a:p>
          <a:p>
            <a:pPr marL="0" indent="0" algn="just" rtl="0">
              <a:buNone/>
            </a:pPr>
            <a:r>
              <a:rPr lang="en-US" sz="3600" dirty="0" smtClean="0"/>
              <a:t> </a:t>
            </a:r>
            <a:endParaRPr lang="en-US" sz="3600" dirty="0"/>
          </a:p>
        </p:txBody>
      </p:sp>
    </p:spTree>
    <p:extLst>
      <p:ext uri="{BB962C8B-B14F-4D97-AF65-F5344CB8AC3E}">
        <p14:creationId xmlns:p14="http://schemas.microsoft.com/office/powerpoint/2010/main" val="20896111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600200"/>
            <a:ext cx="8784976" cy="4525963"/>
          </a:xfrm>
        </p:spPr>
        <p:txBody>
          <a:bodyPr>
            <a:normAutofit/>
          </a:bodyPr>
          <a:lstStyle/>
          <a:p>
            <a:pPr marL="0" indent="0" algn="just" rtl="0">
              <a:buNone/>
            </a:pPr>
            <a:r>
              <a:rPr lang="en-US" sz="3600" b="1" dirty="0">
                <a:solidFill>
                  <a:srgbClr val="00B050"/>
                </a:solidFill>
              </a:rPr>
              <a:t>3. Sedative/hypnotic:</a:t>
            </a:r>
            <a:r>
              <a:rPr lang="en-US" sz="3600" dirty="0">
                <a:solidFill>
                  <a:srgbClr val="00B050"/>
                </a:solidFill>
              </a:rPr>
              <a:t> </a:t>
            </a:r>
            <a:r>
              <a:rPr lang="en-US" sz="3600" dirty="0"/>
              <a:t>Barbiturates have been used as mild sedatives to relieve anxiety, nervous tension, and insomnia.  the use of barbiturates for insomnia is no longer generally accepted, given their adverse effects and potential for tolerance.</a:t>
            </a:r>
          </a:p>
        </p:txBody>
      </p:sp>
    </p:spTree>
    <p:extLst>
      <p:ext uri="{BB962C8B-B14F-4D97-AF65-F5344CB8AC3E}">
        <p14:creationId xmlns:p14="http://schemas.microsoft.com/office/powerpoint/2010/main" val="5499852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200" y="332656"/>
            <a:ext cx="9093696" cy="4525963"/>
          </a:xfrm>
        </p:spPr>
        <p:txBody>
          <a:bodyPr>
            <a:noAutofit/>
          </a:bodyPr>
          <a:lstStyle/>
          <a:p>
            <a:pPr marL="0" indent="0" algn="just" rtl="0">
              <a:buNone/>
            </a:pPr>
            <a:r>
              <a:rPr lang="en-US" sz="3600" b="1" dirty="0" smtClean="0"/>
              <a:t>      Adverse </a:t>
            </a:r>
            <a:r>
              <a:rPr lang="en-US" sz="3600" b="1" dirty="0"/>
              <a:t>effects</a:t>
            </a:r>
            <a:endParaRPr lang="en-US" sz="3600" dirty="0"/>
          </a:p>
          <a:p>
            <a:pPr algn="just" rtl="0"/>
            <a:r>
              <a:rPr lang="en-US" sz="3600" dirty="0"/>
              <a:t>Barbiturates cause drowsiness, impaired concentration, and mental and physical sluggishness. </a:t>
            </a:r>
            <a:endParaRPr lang="en-US" sz="3600" dirty="0" smtClean="0"/>
          </a:p>
          <a:p>
            <a:pPr algn="just" rtl="0"/>
            <a:r>
              <a:rPr lang="en-US" sz="3600" dirty="0" smtClean="0"/>
              <a:t>Hypnotic </a:t>
            </a:r>
            <a:r>
              <a:rPr lang="en-US" sz="3600" dirty="0"/>
              <a:t>doses of barbiturates produce a drug “hangover” that may lead to impaired ability to function normally for many hours after waking</a:t>
            </a:r>
            <a:r>
              <a:rPr lang="en-US" sz="3600" dirty="0" smtClean="0"/>
              <a:t>.</a:t>
            </a:r>
          </a:p>
          <a:p>
            <a:pPr algn="just"/>
            <a:endParaRPr lang="en-US" sz="3600" dirty="0"/>
          </a:p>
        </p:txBody>
      </p:sp>
    </p:spTree>
    <p:extLst>
      <p:ext uri="{BB962C8B-B14F-4D97-AF65-F5344CB8AC3E}">
        <p14:creationId xmlns:p14="http://schemas.microsoft.com/office/powerpoint/2010/main" val="18170867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496" y="1927373"/>
            <a:ext cx="8928992" cy="4525963"/>
          </a:xfrm>
        </p:spPr>
        <p:txBody>
          <a:bodyPr>
            <a:normAutofit/>
          </a:bodyPr>
          <a:lstStyle/>
          <a:p>
            <a:pPr algn="just" rtl="0"/>
            <a:r>
              <a:rPr lang="en-US" sz="3600" dirty="0"/>
              <a:t>Barbiturates induce cytochrome P450 (CYP450), Therefore, chronic barbiturate administration diminishes the action of many drugs that are metabolized by the CYP450 system. </a:t>
            </a:r>
          </a:p>
          <a:p>
            <a:pPr algn="just" rtl="0"/>
            <a:endParaRPr lang="en-US" sz="3600" dirty="0"/>
          </a:p>
        </p:txBody>
      </p:sp>
    </p:spTree>
    <p:extLst>
      <p:ext uri="{BB962C8B-B14F-4D97-AF65-F5344CB8AC3E}">
        <p14:creationId xmlns:p14="http://schemas.microsoft.com/office/powerpoint/2010/main" val="9296201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08" y="1135285"/>
            <a:ext cx="8949680" cy="4525963"/>
          </a:xfrm>
        </p:spPr>
        <p:txBody>
          <a:bodyPr>
            <a:normAutofit/>
          </a:bodyPr>
          <a:lstStyle/>
          <a:p>
            <a:pPr algn="just" rtl="0"/>
            <a:r>
              <a:rPr lang="en-US" sz="3600" dirty="0"/>
              <a:t>Abrupt withdrawal from barbiturates may cause tremors, anxiety, weakness, restlessness, nausea and vomiting, seizures, delirium, and cardiac arrest. Withdrawal is much more severe than that associated with opiates and can result in death. </a:t>
            </a:r>
          </a:p>
          <a:p>
            <a:pPr algn="just" rtl="0"/>
            <a:endParaRPr lang="en-US" sz="3600" dirty="0"/>
          </a:p>
        </p:txBody>
      </p:sp>
    </p:spTree>
    <p:extLst>
      <p:ext uri="{BB962C8B-B14F-4D97-AF65-F5344CB8AC3E}">
        <p14:creationId xmlns:p14="http://schemas.microsoft.com/office/powerpoint/2010/main" val="390411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734392"/>
            <a:ext cx="8378788" cy="5646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40013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200" y="1207293"/>
            <a:ext cx="9021688" cy="4525963"/>
          </a:xfrm>
        </p:spPr>
        <p:txBody>
          <a:bodyPr>
            <a:normAutofit/>
          </a:bodyPr>
          <a:lstStyle/>
          <a:p>
            <a:pPr algn="just" rtl="0"/>
            <a:r>
              <a:rPr lang="en-US" sz="3600" dirty="0"/>
              <a:t>Death may also result from overdose.</a:t>
            </a:r>
            <a:r>
              <a:rPr lang="en-US" sz="3600" b="1" dirty="0"/>
              <a:t> </a:t>
            </a:r>
            <a:r>
              <a:rPr lang="en-US" sz="3600" dirty="0"/>
              <a:t>Severe depression of respiration is coupled with central cardiovascular depression and results in a shock-like condition, infrequent breathing. Treatment includes supportive care and gastric</a:t>
            </a:r>
            <a:r>
              <a:rPr lang="en-US" sz="3600" b="1" dirty="0"/>
              <a:t> </a:t>
            </a:r>
            <a:r>
              <a:rPr lang="en-US" sz="3600" dirty="0"/>
              <a:t>decontamination for recent ingestions.</a:t>
            </a:r>
          </a:p>
          <a:p>
            <a:pPr algn="just" rtl="0"/>
            <a:endParaRPr lang="en-US" sz="3600" dirty="0"/>
          </a:p>
        </p:txBody>
      </p:sp>
    </p:spTree>
    <p:extLst>
      <p:ext uri="{BB962C8B-B14F-4D97-AF65-F5344CB8AC3E}">
        <p14:creationId xmlns:p14="http://schemas.microsoft.com/office/powerpoint/2010/main" val="3234460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13792"/>
            <a:ext cx="8229600" cy="1143000"/>
          </a:xfrm>
        </p:spPr>
        <p:txBody>
          <a:bodyPr>
            <a:normAutofit/>
          </a:bodyPr>
          <a:lstStyle/>
          <a:p>
            <a:r>
              <a:rPr lang="en-US" sz="6000" b="1" dirty="0" smtClean="0">
                <a:solidFill>
                  <a:srgbClr val="00B050"/>
                </a:solidFill>
              </a:rPr>
              <a:t>Anxiety </a:t>
            </a:r>
            <a:endParaRPr lang="en-US" sz="6000" b="1" dirty="0">
              <a:solidFill>
                <a:srgbClr val="00B050"/>
              </a:solidFill>
            </a:endParaRPr>
          </a:p>
        </p:txBody>
      </p:sp>
      <p:sp>
        <p:nvSpPr>
          <p:cNvPr id="3" name="عنصر نائب للمحتوى 2"/>
          <p:cNvSpPr>
            <a:spLocks noGrp="1"/>
          </p:cNvSpPr>
          <p:nvPr>
            <p:ph idx="1"/>
          </p:nvPr>
        </p:nvSpPr>
        <p:spPr>
          <a:xfrm>
            <a:off x="-36512" y="1711349"/>
            <a:ext cx="8928992" cy="4525963"/>
          </a:xfrm>
        </p:spPr>
        <p:txBody>
          <a:bodyPr>
            <a:noAutofit/>
          </a:bodyPr>
          <a:lstStyle/>
          <a:p>
            <a:pPr algn="just" rtl="0"/>
            <a:r>
              <a:rPr lang="en-US" sz="3600" dirty="0"/>
              <a:t>U</a:t>
            </a:r>
            <a:r>
              <a:rPr lang="en-US" sz="3600" dirty="0" smtClean="0"/>
              <a:t>npleasant </a:t>
            </a:r>
            <a:r>
              <a:rPr lang="en-US" sz="3600" dirty="0"/>
              <a:t>state of tension, apprehension, or uneasiness (a fear that arises from either a known or an unknown source). </a:t>
            </a:r>
            <a:endParaRPr lang="en-US" sz="3600" dirty="0" smtClean="0"/>
          </a:p>
          <a:p>
            <a:pPr algn="just" rtl="0"/>
            <a:r>
              <a:rPr lang="en-US" sz="3600" b="1" dirty="0" smtClean="0">
                <a:solidFill>
                  <a:srgbClr val="00B0F0"/>
                </a:solidFill>
              </a:rPr>
              <a:t>The </a:t>
            </a:r>
            <a:r>
              <a:rPr lang="en-US" sz="3600" b="1" dirty="0">
                <a:solidFill>
                  <a:srgbClr val="00B0F0"/>
                </a:solidFill>
              </a:rPr>
              <a:t>physical symptoms </a:t>
            </a:r>
            <a:r>
              <a:rPr lang="en-US" sz="3600" dirty="0"/>
              <a:t>of severe anxiety are similar to those of fear (such as tachycardia, sweating, trembling, and palpitations) and involve sympathetic activation</a:t>
            </a:r>
            <a:r>
              <a:rPr lang="en-US" sz="3600" dirty="0" smtClean="0"/>
              <a:t>.</a:t>
            </a:r>
            <a:endParaRPr lang="en-US" sz="3600" dirty="0"/>
          </a:p>
        </p:txBody>
      </p:sp>
    </p:spTree>
    <p:extLst>
      <p:ext uri="{BB962C8B-B14F-4D97-AF65-F5344CB8AC3E}">
        <p14:creationId xmlns:p14="http://schemas.microsoft.com/office/powerpoint/2010/main" val="3497012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08" y="1628800"/>
            <a:ext cx="9021688" cy="4525963"/>
          </a:xfrm>
        </p:spPr>
        <p:txBody>
          <a:bodyPr>
            <a:normAutofit/>
          </a:bodyPr>
          <a:lstStyle/>
          <a:p>
            <a:pPr algn="just" rtl="0"/>
            <a:r>
              <a:rPr lang="en-US" sz="3600" b="1" dirty="0">
                <a:solidFill>
                  <a:srgbClr val="0070C0"/>
                </a:solidFill>
              </a:rPr>
              <a:t>sedative (anxiolytic) </a:t>
            </a:r>
            <a:r>
              <a:rPr lang="en-US" sz="3600" dirty="0"/>
              <a:t>drugs are drugs that reduce anxiety and exert a </a:t>
            </a:r>
            <a:r>
              <a:rPr lang="en-US" sz="3600" b="1" dirty="0">
                <a:solidFill>
                  <a:schemeClr val="accent6">
                    <a:lumMod val="75000"/>
                  </a:schemeClr>
                </a:solidFill>
              </a:rPr>
              <a:t>calming effect</a:t>
            </a:r>
            <a:r>
              <a:rPr lang="en-US" sz="3600" dirty="0" smtClean="0"/>
              <a:t>.</a:t>
            </a:r>
          </a:p>
          <a:p>
            <a:pPr marL="0" indent="0" algn="just" rtl="0">
              <a:buNone/>
            </a:pPr>
            <a:endParaRPr lang="en-US" sz="3600" dirty="0" smtClean="0"/>
          </a:p>
          <a:p>
            <a:pPr algn="just" rtl="0"/>
            <a:r>
              <a:rPr lang="en-US" sz="3600" b="1" dirty="0">
                <a:solidFill>
                  <a:srgbClr val="FF0000"/>
                </a:solidFill>
              </a:rPr>
              <a:t>hypnotic drugs </a:t>
            </a:r>
            <a:r>
              <a:rPr lang="en-US" sz="3600" dirty="0"/>
              <a:t>are drugs that produce drowsiness and </a:t>
            </a:r>
            <a:r>
              <a:rPr lang="en-US" sz="3600" b="1" dirty="0">
                <a:solidFill>
                  <a:srgbClr val="00B0F0"/>
                </a:solidFill>
              </a:rPr>
              <a:t>encourage the onset </a:t>
            </a:r>
            <a:r>
              <a:rPr lang="en-US" sz="3600" dirty="0">
                <a:solidFill>
                  <a:srgbClr val="00B0F0"/>
                </a:solidFill>
              </a:rPr>
              <a:t>and </a:t>
            </a:r>
            <a:r>
              <a:rPr lang="en-US" sz="3600" b="1" dirty="0">
                <a:solidFill>
                  <a:srgbClr val="00B0F0"/>
                </a:solidFill>
              </a:rPr>
              <a:t>maintenance of a state of sleep</a:t>
            </a:r>
            <a:r>
              <a:rPr lang="en-US" sz="3600" dirty="0"/>
              <a:t>. </a:t>
            </a:r>
          </a:p>
          <a:p>
            <a:pPr marL="0" indent="0" algn="just" rtl="0">
              <a:buNone/>
            </a:pPr>
            <a:r>
              <a:rPr lang="en-US" sz="3600" dirty="0" smtClean="0"/>
              <a:t> </a:t>
            </a:r>
            <a:endParaRPr lang="en-US" sz="3600" dirty="0"/>
          </a:p>
          <a:p>
            <a:pPr algn="just" rtl="0"/>
            <a:endParaRPr lang="en-US" sz="3600" dirty="0"/>
          </a:p>
        </p:txBody>
      </p:sp>
    </p:spTree>
    <p:extLst>
      <p:ext uri="{BB962C8B-B14F-4D97-AF65-F5344CB8AC3E}">
        <p14:creationId xmlns:p14="http://schemas.microsoft.com/office/powerpoint/2010/main" val="2116352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35285"/>
            <a:ext cx="8928992" cy="4525963"/>
          </a:xfrm>
        </p:spPr>
        <p:txBody>
          <a:bodyPr>
            <a:noAutofit/>
          </a:bodyPr>
          <a:lstStyle/>
          <a:p>
            <a:pPr algn="just" rtl="0"/>
            <a:r>
              <a:rPr lang="en-US" sz="3600" dirty="0" smtClean="0"/>
              <a:t>Hypnotic </a:t>
            </a:r>
            <a:r>
              <a:rPr lang="en-US" sz="3600" dirty="0"/>
              <a:t>effects involve more pronounced depression of the central nervous system than sedation, and this can be achieved with many drugs in this class simply by increasing the dose. </a:t>
            </a:r>
            <a:endParaRPr lang="en-US" sz="3600" dirty="0" smtClean="0"/>
          </a:p>
          <a:p>
            <a:pPr marL="0" indent="0" algn="just" rtl="0">
              <a:buNone/>
            </a:pPr>
            <a:r>
              <a:rPr lang="en-US" sz="3600" b="1" dirty="0"/>
              <a:t> </a:t>
            </a:r>
            <a:endParaRPr lang="en-US" sz="3600" dirty="0"/>
          </a:p>
          <a:p>
            <a:pPr algn="just"/>
            <a:endParaRPr lang="en-US" sz="3600" dirty="0"/>
          </a:p>
        </p:txBody>
      </p:sp>
    </p:spTree>
    <p:extLst>
      <p:ext uri="{BB962C8B-B14F-4D97-AF65-F5344CB8AC3E}">
        <p14:creationId xmlns:p14="http://schemas.microsoft.com/office/powerpoint/2010/main" val="1261497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496" y="1639341"/>
            <a:ext cx="8928992" cy="4525963"/>
          </a:xfrm>
        </p:spPr>
        <p:txBody>
          <a:bodyPr>
            <a:normAutofit/>
          </a:bodyPr>
          <a:lstStyle/>
          <a:p>
            <a:pPr algn="just" rtl="0"/>
            <a:r>
              <a:rPr lang="en-US" sz="3600" dirty="0"/>
              <a:t>Graded dose-dependent depression of central nervous system function is a characteristic of most sedative-hypnotics.</a:t>
            </a:r>
          </a:p>
          <a:p>
            <a:pPr algn="just" rtl="0"/>
            <a:endParaRPr lang="en-US" sz="3600" dirty="0"/>
          </a:p>
        </p:txBody>
      </p:sp>
    </p:spTree>
    <p:extLst>
      <p:ext uri="{BB962C8B-B14F-4D97-AF65-F5344CB8AC3E}">
        <p14:creationId xmlns:p14="http://schemas.microsoft.com/office/powerpoint/2010/main" val="788425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85800"/>
            <a:ext cx="8229600" cy="1143000"/>
          </a:xfrm>
        </p:spPr>
        <p:txBody>
          <a:bodyPr>
            <a:noAutofit/>
          </a:bodyPr>
          <a:lstStyle/>
          <a:p>
            <a:r>
              <a:rPr lang="en-US" sz="4800" b="1" dirty="0">
                <a:solidFill>
                  <a:srgbClr val="0070C0"/>
                </a:solidFill>
              </a:rPr>
              <a:t>Benzodiazepines</a:t>
            </a:r>
            <a:r>
              <a:rPr lang="en-US" sz="4800" dirty="0">
                <a:solidFill>
                  <a:srgbClr val="0070C0"/>
                </a:solidFill>
              </a:rPr>
              <a:t/>
            </a:r>
            <a:br>
              <a:rPr lang="en-US" sz="4800" dirty="0">
                <a:solidFill>
                  <a:srgbClr val="0070C0"/>
                </a:solidFill>
              </a:rPr>
            </a:br>
            <a:endParaRPr lang="en-US" sz="4800" dirty="0">
              <a:solidFill>
                <a:srgbClr val="0070C0"/>
              </a:solidFill>
            </a:endParaRPr>
          </a:p>
        </p:txBody>
      </p:sp>
      <p:sp>
        <p:nvSpPr>
          <p:cNvPr id="3" name="عنصر نائب للمحتوى 2"/>
          <p:cNvSpPr>
            <a:spLocks noGrp="1"/>
          </p:cNvSpPr>
          <p:nvPr>
            <p:ph idx="1"/>
          </p:nvPr>
        </p:nvSpPr>
        <p:spPr>
          <a:xfrm>
            <a:off x="-36512" y="1412776"/>
            <a:ext cx="9036496" cy="4525963"/>
          </a:xfrm>
        </p:spPr>
        <p:txBody>
          <a:bodyPr>
            <a:normAutofit/>
          </a:bodyPr>
          <a:lstStyle/>
          <a:p>
            <a:pPr algn="just" rtl="0"/>
            <a:r>
              <a:rPr lang="en-US" sz="3600" dirty="0" smtClean="0"/>
              <a:t>The </a:t>
            </a:r>
            <a:r>
              <a:rPr lang="en-US" sz="3600" b="1" dirty="0"/>
              <a:t>benzodiazepines </a:t>
            </a:r>
            <a:r>
              <a:rPr lang="en-US" sz="3600" dirty="0"/>
              <a:t>are widely used sedative-hypnotics for the treatment of anxiety and</a:t>
            </a:r>
            <a:r>
              <a:rPr lang="en-US" sz="3600" b="1" dirty="0"/>
              <a:t> </a:t>
            </a:r>
            <a:r>
              <a:rPr lang="en-US" sz="3600" dirty="0" smtClean="0"/>
              <a:t>insomnia.</a:t>
            </a:r>
          </a:p>
          <a:p>
            <a:pPr algn="just" rtl="0"/>
            <a:r>
              <a:rPr lang="en-US" sz="3600" dirty="0" smtClean="0"/>
              <a:t>  </a:t>
            </a:r>
            <a:r>
              <a:rPr lang="en-US" sz="3600" dirty="0"/>
              <a:t>Benzodiazepines include </a:t>
            </a:r>
            <a:r>
              <a:rPr lang="en-US" sz="3600" b="1" dirty="0">
                <a:solidFill>
                  <a:schemeClr val="accent6">
                    <a:lumMod val="75000"/>
                  </a:schemeClr>
                </a:solidFill>
              </a:rPr>
              <a:t>Diazepam, Clonazepam, </a:t>
            </a:r>
            <a:r>
              <a:rPr lang="en-US" sz="3600" b="1" dirty="0" err="1">
                <a:solidFill>
                  <a:schemeClr val="accent6">
                    <a:lumMod val="75000"/>
                  </a:schemeClr>
                </a:solidFill>
              </a:rPr>
              <a:t>Lorazepam</a:t>
            </a:r>
            <a:r>
              <a:rPr lang="en-US" sz="3600" b="1" dirty="0">
                <a:solidFill>
                  <a:schemeClr val="accent6">
                    <a:lumMod val="75000"/>
                  </a:schemeClr>
                </a:solidFill>
              </a:rPr>
              <a:t>, </a:t>
            </a:r>
            <a:r>
              <a:rPr lang="en-US" sz="3600" b="1" dirty="0" err="1">
                <a:solidFill>
                  <a:schemeClr val="accent6">
                    <a:lumMod val="75000"/>
                  </a:schemeClr>
                </a:solidFill>
              </a:rPr>
              <a:t>Chlordiazepoxide</a:t>
            </a:r>
            <a:r>
              <a:rPr lang="en-US" sz="3600" b="1" dirty="0">
                <a:solidFill>
                  <a:schemeClr val="accent6">
                    <a:lumMod val="75000"/>
                  </a:schemeClr>
                </a:solidFill>
              </a:rPr>
              <a:t>, </a:t>
            </a:r>
            <a:r>
              <a:rPr lang="en-US" sz="3600" b="1" dirty="0" err="1">
                <a:solidFill>
                  <a:schemeClr val="accent6">
                    <a:lumMod val="75000"/>
                  </a:schemeClr>
                </a:solidFill>
              </a:rPr>
              <a:t>Temazepam</a:t>
            </a:r>
            <a:r>
              <a:rPr lang="en-US" sz="3600" b="1" dirty="0">
                <a:solidFill>
                  <a:schemeClr val="accent6">
                    <a:lumMod val="75000"/>
                  </a:schemeClr>
                </a:solidFill>
              </a:rPr>
              <a:t>, and Midazolam </a:t>
            </a:r>
          </a:p>
        </p:txBody>
      </p:sp>
    </p:spTree>
    <p:extLst>
      <p:ext uri="{BB962C8B-B14F-4D97-AF65-F5344CB8AC3E}">
        <p14:creationId xmlns:p14="http://schemas.microsoft.com/office/powerpoint/2010/main" val="3464113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934</TotalTime>
  <Words>1576</Words>
  <Application>Microsoft Office PowerPoint</Application>
  <PresentationFormat>عرض على الشاشة (3:4)‏</PresentationFormat>
  <Paragraphs>112</Paragraphs>
  <Slides>40</Slides>
  <Notes>0</Notes>
  <HiddenSlides>0</HiddenSlides>
  <MMClips>0</MMClips>
  <ScaleCrop>false</ScaleCrop>
  <HeadingPairs>
    <vt:vector size="4" baseType="variant">
      <vt:variant>
        <vt:lpstr>نسق</vt:lpstr>
      </vt:variant>
      <vt:variant>
        <vt:i4>1</vt:i4>
      </vt:variant>
      <vt:variant>
        <vt:lpstr>عناوين الشرائح</vt:lpstr>
      </vt:variant>
      <vt:variant>
        <vt:i4>40</vt:i4>
      </vt:variant>
    </vt:vector>
  </HeadingPairs>
  <TitlesOfParts>
    <vt:vector size="41" baseType="lpstr">
      <vt:lpstr>سمة Office</vt:lpstr>
      <vt:lpstr>Anxiolytic and hypnotic drugs </vt:lpstr>
      <vt:lpstr>عرض تقديمي في PowerPoint</vt:lpstr>
      <vt:lpstr>عرض تقديمي في PowerPoint</vt:lpstr>
      <vt:lpstr>عرض تقديمي في PowerPoint</vt:lpstr>
      <vt:lpstr>Anxiety </vt:lpstr>
      <vt:lpstr>عرض تقديمي في PowerPoint</vt:lpstr>
      <vt:lpstr>عرض تقديمي في PowerPoint</vt:lpstr>
      <vt:lpstr>عرض تقديمي في PowerPoint</vt:lpstr>
      <vt:lpstr>Benzodiazepines </vt:lpstr>
      <vt:lpstr>Mechanism of action  </vt:lpstr>
      <vt:lpstr>عرض تقديمي في PowerPoint</vt:lpstr>
      <vt:lpstr>عرض تقديمي في PowerPoint</vt:lpstr>
      <vt:lpstr>عرض تقديمي في PowerPoint</vt:lpstr>
      <vt:lpstr>benzodiazepines Actions  </vt:lpstr>
      <vt:lpstr>عرض تقديمي في PowerPoint</vt:lpstr>
      <vt:lpstr>عرض تقديمي في PowerPoint</vt:lpstr>
      <vt:lpstr>Therapeutic uses </vt:lpstr>
      <vt:lpstr>1. Anxiety disorders: </vt:lpstr>
      <vt:lpstr>عرض تقديمي في PowerPoint</vt:lpstr>
      <vt:lpstr>2. Sleep disorders </vt:lpstr>
      <vt:lpstr>عرض تقديمي في PowerPoint</vt:lpstr>
      <vt:lpstr>عرض تقديمي في PowerPoint</vt:lpstr>
      <vt:lpstr>عرض تقديمي في PowerPoint</vt:lpstr>
      <vt:lpstr>عرض تقديمي في PowerPoint</vt:lpstr>
      <vt:lpstr>Pharmacokinetics </vt:lpstr>
      <vt:lpstr>عرض تقديمي في PowerPoint</vt:lpstr>
      <vt:lpstr>عرض تقديمي في PowerPoint</vt:lpstr>
      <vt:lpstr> Dependence</vt:lpstr>
      <vt:lpstr>Barbiturates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Anxiolytic and hypnotic drugs </dc:title>
  <dc:creator>acer</dc:creator>
  <cp:lastModifiedBy>DR.Ahmed Saker 2o1O</cp:lastModifiedBy>
  <cp:revision>44</cp:revision>
  <dcterms:created xsi:type="dcterms:W3CDTF">2016-12-01T20:44:48Z</dcterms:created>
  <dcterms:modified xsi:type="dcterms:W3CDTF">2016-12-12T06:17:53Z</dcterms:modified>
</cp:coreProperties>
</file>